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18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LatArm" panose="020B0604020202020204" pitchFamily="34" charset="0"/>
              </a:rPr>
              <a:t>¾É»ÏïñáÝ³ÛÇÝ ÏáÙ»ñóÇ³ÛÇ ½³ñ·³óÙ³Ý å³ïÙáõÃÛáõÝÁ, ¿</a:t>
            </a:r>
            <a:r>
              <a:rPr lang="en-US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LatArm" panose="020B0604020202020204" pitchFamily="34" charset="0"/>
              </a:rPr>
              <a:t>áõÃÛáõÝÝ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LatArm" panose="020B0604020202020204" pitchFamily="34" charset="0"/>
              </a:rPr>
              <a:t>áõ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LatArm" panose="020B0604020202020204" pitchFamily="34" charset="0"/>
              </a:rPr>
              <a:t> Ï³éáõóí³ÍùÁ: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 descr="http://www.jessicaannmedia.com/wp-content/uploads/2012/08/ecommerce-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77581"/>
            <a:ext cx="3639790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827263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Ð³ë³ñ³ÏáõÃÛ³Ý ÏÛ³ÝùÇ, ³ßË³ï³ÝùÇ, ³åñ³Ýù³ÛÇÝ ¨ ýÇÝ³Ýë³Ï³Ý ßáõÏ³Ý»ñÇ, Ï³é³í³ñÙ³Ý Ñ³Ù³Ï³ñ·Ç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áñáßáõÙÝ»ñÇ</a:t>
            </a:r>
            <a:r>
              <a:rPr lang="en-US" sz="2000" dirty="0">
                <a:latin typeface="Arial Armenian" pitchFamily="34" charset="0"/>
              </a:rPr>
              <a:t> ÁÝ¹áõÝÙ³Ý Ù³Ï³ñ¹³ÏÁ ¿³å»ë Ï³Ëí³Í ¿ ï»Õ»Ï³ïí³Ï³Ý ï»ËÝáÉá·Ç³Ý»ñÇ û·ï³·áñÍÙ³Ý ³ëïÇ×³ÝÇó, Ñ³Ù³å³ï³ëË³Ý »ÝÃ³Ï³éáõóí³ÍùÇ ½³ñ·³óáõÙÇó: ÆÝýáñÙ³óÇáÝ ïÝï»ëáõÃÛ³Ý Ó¨³íáñÙ³ÝÁ Ñ³Ý·»óÝáÕ ·áñÍÁÝÃ³óÝ»ñÇ Ù³ëÇÝ </a:t>
            </a:r>
            <a:r>
              <a:rPr lang="en-US" sz="2000" dirty="0" err="1">
                <a:latin typeface="Arial Armenian" pitchFamily="34" charset="0"/>
              </a:rPr>
              <a:t>ëÏë»óÇÝ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Ëáë»É</a:t>
            </a:r>
            <a:r>
              <a:rPr lang="en-US" sz="2000" dirty="0">
                <a:latin typeface="Arial Armenian" pitchFamily="34" charset="0"/>
              </a:rPr>
              <a:t> ¹»é¨ë 20-ñ¹ ¹³ñÇ 70-³Ï³Ý Ãí³Ï³ÝÝ»ñÇÝ (ö. ¸ñ³ù»ñÁ, </a:t>
            </a:r>
            <a:r>
              <a:rPr lang="en-US" sz="2000" dirty="0" err="1">
                <a:latin typeface="Arial Armenian" pitchFamily="34" charset="0"/>
              </a:rPr>
              <a:t>àô</a:t>
            </a:r>
            <a:r>
              <a:rPr lang="en-US" sz="2000" dirty="0">
                <a:latin typeface="Arial Armenian" pitchFamily="34" charset="0"/>
              </a:rPr>
              <a:t>. Ø³ñïÇÝÁ ¨ ³ÛÉáù): </a:t>
            </a:r>
            <a:endParaRPr lang="ru-RU" sz="2000" dirty="0"/>
          </a:p>
        </p:txBody>
      </p:sp>
      <p:sp>
        <p:nvSpPr>
          <p:cNvPr id="5" name="Rectangle 4"/>
          <p:cNvSpPr/>
          <p:nvPr/>
        </p:nvSpPr>
        <p:spPr>
          <a:xfrm>
            <a:off x="1475656" y="3861048"/>
            <a:ext cx="7272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¾É»ÏïñáÝ³ÛÇÝ ÏáÙ»ñóÇ³Ý </a:t>
            </a:r>
            <a:r>
              <a:rPr lang="en-US" sz="2000" dirty="0" err="1">
                <a:latin typeface="Arial Armenian" pitchFamily="34" charset="0"/>
              </a:rPr>
              <a:t>áõÝÇ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ÇÝï»ÝëÇí</a:t>
            </a:r>
            <a:r>
              <a:rPr lang="en-US" sz="2000" dirty="0">
                <a:latin typeface="Arial Armenian" pitchFamily="34" charset="0"/>
              </a:rPr>
              <a:t> ½³ñ·³óÙ³Ý å³ïÙáõÃÛáõÝ: ¾É»ÏïñáÝ³ÛÇÝ ÏáÙ»ñóÇ³ÛÇ ³é³çÇÝ Ñ³Ù³Ï³ñ·»ñÁ ¨ Ù»Ãá¹Ý»ñÁ </a:t>
            </a:r>
            <a:r>
              <a:rPr lang="en-US" sz="2000" dirty="0" err="1">
                <a:latin typeface="Arial Armenian" pitchFamily="34" charset="0"/>
              </a:rPr>
              <a:t>Çñ»Ýó</a:t>
            </a:r>
            <a:r>
              <a:rPr lang="en-US" sz="2000" dirty="0">
                <a:latin typeface="Arial Armenian" pitchFamily="34" charset="0"/>
              </a:rPr>
              <a:t> Í³·Ù³Ý Ñ³Ù³ñ å³ñï³Ï³Ý »Ý ³íÇ³ïáÙë»ñÇ ¨ åÉ³ëïÇÏ ù³ñï»ñÇ í³×³éùÇ ³íïáÙ³ï³óÙ³Ý ï»ËÝáÉá·Ç³Ý»ñÇ ³é³ç³óÙ³ÝÁ ¨ Ï³½Ù³Ï»ñåáõÃÛ³Ý </a:t>
            </a:r>
            <a:r>
              <a:rPr lang="en-US" sz="2000" dirty="0" err="1">
                <a:latin typeface="Arial Armenian" pitchFamily="34" charset="0"/>
              </a:rPr>
              <a:t>é»ëáõñëÝ»ñÇ</a:t>
            </a:r>
            <a:r>
              <a:rPr lang="en-US" sz="2000" dirty="0">
                <a:latin typeface="Arial Armenian" pitchFamily="34" charset="0"/>
              </a:rPr>
              <a:t> Ï³é³í³ñÙ³Ý ³íïáÙ³ï³óÙ³Ý Ñ³Ù³Ï³ñ·»ñÇ Ï³éáõóÙ³ÝÁ: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07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2362274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¾É»ÏïñáÝ³ÛÇÝ ÏáÙ»ñóÇ³ÛÇ ëÏÇ½µÁ Ï³ñ»ÉÇ ¿ Ñ³Ù³ñ»É 1960 Ãí³Ï³ÝÁ, »ñµ ²Ù»ñÇÏÛ³Ý ³íÇ³áõÕÇÝ»ñ ¨ IBM </a:t>
            </a:r>
            <a:r>
              <a:rPr lang="en-US" sz="2000" dirty="0" err="1">
                <a:latin typeface="Arial Armenian" pitchFamily="34" charset="0"/>
              </a:rPr>
              <a:t>ÁÝÏ»ñáõÃÛáõÝÝ»ñÁ</a:t>
            </a:r>
            <a:r>
              <a:rPr lang="en-US" sz="2000" dirty="0">
                <a:latin typeface="Arial Armenian" pitchFamily="34" charset="0"/>
              </a:rPr>
              <a:t> Ó»éÝ³ÙáõË »Õ³Ý </a:t>
            </a:r>
            <a:r>
              <a:rPr lang="en-US" sz="2000" dirty="0" err="1">
                <a:latin typeface="Arial Armenian" pitchFamily="34" charset="0"/>
              </a:rPr>
              <a:t>ãí»ñÃÝ»ñáõÙ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ï»Õ»ñÇ</a:t>
            </a:r>
            <a:r>
              <a:rPr lang="en-US" sz="2000" dirty="0">
                <a:latin typeface="Arial Armenian" pitchFamily="34" charset="0"/>
              </a:rPr>
              <a:t> ³Ùñ³·ñÙ³Ý ·áñÍÁÝÃ³óÇ ³íïáÙ³ï³óÙ³Ý Ñ³Ù³Ï³ñ·Ç ëï»ÕÍÙ³ÝÁ, </a:t>
            </a:r>
            <a:r>
              <a:rPr lang="en-US" sz="2000" dirty="0" err="1">
                <a:latin typeface="Arial Armenian" pitchFamily="34" charset="0"/>
              </a:rPr>
              <a:t>áñÁ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ÏáãíáõÙ</a:t>
            </a:r>
            <a:r>
              <a:rPr lang="en-US" sz="2000" dirty="0">
                <a:latin typeface="Arial Armenian" pitchFamily="34" charset="0"/>
              </a:rPr>
              <a:t> ¿ñ SABRE (Semi-Automatic Business Research Environment – ÏÇë³³íïáÙ³ï³óí³Í ë³ñù³íáñáõÙ </a:t>
            </a:r>
            <a:r>
              <a:rPr lang="en-US" sz="2000" dirty="0" err="1">
                <a:latin typeface="Arial Armenian" pitchFamily="34" charset="0"/>
              </a:rPr>
              <a:t>ÏáÙ»ñóÇáÝ</a:t>
            </a:r>
            <a:r>
              <a:rPr lang="en-US" sz="2000" dirty="0">
                <a:latin typeface="Arial Armenian" pitchFamily="34" charset="0"/>
              </a:rPr>
              <a:t> áõëáõÙÝ³ëÇñáõÃÛáõÝÝ»ñÇ Ñ³Ù³ñ): </a:t>
            </a:r>
            <a:endParaRPr lang="ru-RU" sz="2000" dirty="0"/>
          </a:p>
        </p:txBody>
      </p:sp>
      <p:sp>
        <p:nvSpPr>
          <p:cNvPr id="4" name="Rectangle 3"/>
          <p:cNvSpPr/>
          <p:nvPr/>
        </p:nvSpPr>
        <p:spPr>
          <a:xfrm>
            <a:off x="1403648" y="2627034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1966Ã. ´áµ </a:t>
            </a:r>
            <a:r>
              <a:rPr lang="en-US" dirty="0" err="1">
                <a:latin typeface="Arial Armenian" pitchFamily="34" charset="0"/>
              </a:rPr>
              <a:t>Â»ÛÉáñÁ</a:t>
            </a:r>
            <a:r>
              <a:rPr lang="en-US" dirty="0">
                <a:latin typeface="Arial Armenian" pitchFamily="34" charset="0"/>
              </a:rPr>
              <a:t> ëï³ó³í å»ï³Ï³Ý ýÇÝ³Ýë³íáñáõÙ 1 ÙÉÝ. ¹áÉ³ñÇ ã³÷áí ²ðö² (ARPA - Advanced Research Project Agency) ÷áñÓÝ³Ï³Ý Ñ³Ù³Ï³ñ·ã³ÛÇÝ ó³ÝóÇ ëï»ÕÍÙ³Ý Ý³Ë³·ÍÇ Çñ³Ï³Ý³óÙ³Ý Ñ³Ù³ñ</a:t>
            </a:r>
            <a:r>
              <a:rPr lang="en-US" dirty="0" smtClean="0">
                <a:latin typeface="Arial Armenian" pitchFamily="34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1969Ã-Ç ÑáÏï»Ùµ»</a:t>
            </a:r>
            <a:r>
              <a:rPr lang="en-US" dirty="0" err="1">
                <a:latin typeface="Arial Armenian" pitchFamily="34" charset="0"/>
              </a:rPr>
              <a:t>ñÇ</a:t>
            </a:r>
            <a:r>
              <a:rPr lang="en-US" dirty="0">
                <a:latin typeface="Arial Armenian" pitchFamily="34" charset="0"/>
              </a:rPr>
              <a:t> 20-ÇÝ Î³ÉÇýáñÝÇ³ÛÇ Ñ³Ù³Éë³ñ³ÝÇ ÙÇ </a:t>
            </a:r>
            <a:r>
              <a:rPr lang="en-US" dirty="0" err="1">
                <a:latin typeface="Arial Armenian" pitchFamily="34" charset="0"/>
              </a:rPr>
              <a:t>ËáõÙ</a:t>
            </a:r>
            <a:r>
              <a:rPr lang="en-US" dirty="0">
                <a:latin typeface="Arial Armenian" pitchFamily="34" charset="0"/>
              </a:rPr>
              <a:t>µ ·ÇïÝ³Ï³ÝÝ»ñ ÷</a:t>
            </a:r>
            <a:r>
              <a:rPr lang="en-US" dirty="0" err="1">
                <a:latin typeface="Arial Armenian" pitchFamily="34" charset="0"/>
              </a:rPr>
              <a:t>áñÓ»óÇÝ</a:t>
            </a:r>
            <a:r>
              <a:rPr lang="en-US" dirty="0">
                <a:latin typeface="Arial Armenian" pitchFamily="34" charset="0"/>
              </a:rPr>
              <a:t> ÙÇ³óÝ»É </a:t>
            </a:r>
            <a:r>
              <a:rPr lang="en-US" dirty="0" err="1">
                <a:latin typeface="Arial Armenian" pitchFamily="34" charset="0"/>
              </a:rPr>
              <a:t>Çñ»Ýó</a:t>
            </a:r>
            <a:r>
              <a:rPr lang="en-US" dirty="0">
                <a:latin typeface="Arial Armenian" pitchFamily="34" charset="0"/>
              </a:rPr>
              <a:t> Ñ³Ù³Ï³ñ·ÇãÁ êï»Ýýáñ¹Ç Ñ»ï³½áï³Ï³Ý </a:t>
            </a:r>
            <a:r>
              <a:rPr lang="en-US" dirty="0" err="1">
                <a:latin typeface="Arial Armenian" pitchFamily="34" charset="0"/>
              </a:rPr>
              <a:t>ÇÝëïÇïáõïÇ</a:t>
            </a:r>
            <a:r>
              <a:rPr lang="en-US" dirty="0">
                <a:latin typeface="Arial Armenian" pitchFamily="34" charset="0"/>
              </a:rPr>
              <a:t> Ñ³Ù³Ï³ñ·ãÇ </a:t>
            </a:r>
            <a:r>
              <a:rPr lang="en-US" dirty="0" err="1" smtClean="0">
                <a:latin typeface="Arial Armenian" pitchFamily="34" charset="0"/>
              </a:rPr>
              <a:t>Ñ»ï</a:t>
            </a:r>
            <a:endParaRPr lang="en-US" dirty="0" smtClean="0">
              <a:latin typeface="Arial Armenian" pitchFamily="34" charset="0"/>
            </a:endParaRP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70-³Ï³Ý Ãí³Ï³ÝÝ»ñÇ </a:t>
            </a:r>
            <a:r>
              <a:rPr lang="en-US" dirty="0" err="1">
                <a:latin typeface="Arial Armenian" pitchFamily="34" charset="0"/>
              </a:rPr>
              <a:t>Ï»ë»ñÇÝ</a:t>
            </a:r>
            <a:r>
              <a:rPr lang="en-US" dirty="0">
                <a:latin typeface="Arial Armenian" pitchFamily="34" charset="0"/>
              </a:rPr>
              <a:t> ³é³çÇÝ ³Ý·³Ù </a:t>
            </a:r>
            <a:r>
              <a:rPr lang="en-US" dirty="0" err="1">
                <a:latin typeface="Arial Armenian" pitchFamily="34" charset="0"/>
              </a:rPr>
              <a:t>ëÏë»óÇÝ</a:t>
            </a:r>
            <a:r>
              <a:rPr lang="en-US" dirty="0">
                <a:latin typeface="Arial Armenian" pitchFamily="34" charset="0"/>
              </a:rPr>
              <a:t> û·ï³·áñÍ»É </a:t>
            </a:r>
            <a:r>
              <a:rPr lang="en-US" dirty="0" err="1">
                <a:latin typeface="Arial Armenian" pitchFamily="34" charset="0"/>
              </a:rPr>
              <a:t>ÙÇçáóÝ»ñ</a:t>
            </a:r>
            <a:r>
              <a:rPr lang="en-US" dirty="0">
                <a:latin typeface="Arial Armenian" pitchFamily="34" charset="0"/>
              </a:rPr>
              <a:t>` ï»Õ»Ï³ïíáõÃÛ³Ý ¿É»ÏïñáÝ³ÛÇÝ ÷áË³Ý³ÏÙ³Ý (EDI) ¨ ¿É»ÏïñáÝ³ÛÇÝ ýÇÝ³Ýë³Ï³Ý ÷áË³ÝóÙ³Ý Ñ³Ù³ñ</a:t>
            </a:r>
            <a:r>
              <a:rPr lang="en-US" dirty="0" smtClean="0">
                <a:latin typeface="Arial Armenian" pitchFamily="34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1976 Ãí³Ï³ÝÇÝ êï»Ýýáñ¹Ç Ñ³Ù³Éë³ñ³ÝÇ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»ñÇï³ë³ñ¹ ³Ù»ñÇÏ³óÇ Ù³Ã»Ù³ÃÇÏáëÝ»ñÇ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ïñí»ó</a:t>
            </a:r>
            <a:r>
              <a:rPr lang="en-US" dirty="0">
                <a:latin typeface="Arial Armenian" pitchFamily="34" charset="0"/>
              </a:rPr>
              <a:t> Ãí³ÛÇÝ ëïáñ³·ñáõÃÛ³Ý ·³Õ³÷³ñÇ ³é³í»É ÉÇ³ñÅ»ù </a:t>
            </a:r>
            <a:r>
              <a:rPr lang="en-US" dirty="0" smtClean="0">
                <a:latin typeface="Arial Armenian" pitchFamily="34" charset="0"/>
              </a:rPr>
              <a:t>Ó¨³Ï»ñåáõÙ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14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03648" y="760050"/>
            <a:ext cx="7200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1977 Ãí³Ï³ÝÇ Ù³ÛÇëÇ 9-ÇÝ Ï³Û³ó³í ýÇÝ³Ýë³Ï³Ý Ñ³Õáñ¹³·ñáõÃÛáõÝÝ»ñÇ ÷áË³ÝóÙ³Ý S.W.I.F.T (Society for Worldwide Interbank Financial Telecommunication-Ñ³Ù³ßË³ñÑ³ÛÇÝ ÙÇçµ³ÝÏ³ÛÇÝ ýÇÝ³Ýë³Ï³Ý Ñ»é³Ñ³Õáñ¹³ÏóáõÃÛáõÝÝ»ñÇ ÁÝÏ»ñ³ÏóáõÃÛáõÝ) ÙÇçµ³ÝÏ³ÛÇÝ ó³ÝóÇ å³ßïáÝ³Ï³Ý µ³óáõÙÁ</a:t>
            </a:r>
            <a:r>
              <a:rPr lang="en-US" dirty="0" smtClean="0">
                <a:latin typeface="Arial Armenian" pitchFamily="34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1980-³Ï³Ý Ãí³Ï³ÝÝ»ñÇ ëÏ½µáõÙ ²ØÜ-áõÙ Ç Ñ³Ûï »Ý ·³ÉÇë Ñ³ïáõÏ Íñ³·ñ³ÛÇÝ ³å³ÑáíÙ³Ý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÷³Ï ¿É»ÏïñáÝ³ÛÇÝ ó³Ýó»ñáõÙ Ñ³×³Ëáñ¹Ý»ñÇ ¨ µ³ÝÏ»ñÇ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·áñÍ³ñùÝ»ñÇ Çñ³Ï³Ý³óÙ³Ý ³é³çÇÝ Ñ³Ù³Ï³ñ·»ñÁ:</a:t>
            </a:r>
            <a:endParaRPr lang="ru-RU" dirty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1983 Ãí³Ï³ÝÇ ÑáõÝí³ñÇ 1-ÇÝ ARPANET ó³ÝóÇ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Ñ³Ù³Ï³ñ·ÇãÝ»ñÁ ÙÇ³Å³Ù³Ý³Ï Ý³ËÏÇÝ ï»Õ»Ï³ïíáõÃÛ³Ý ÷áË³ÝóÙ³Ý NCP ³ñÓ³Ý³·ñáõÃÛáõÝÇó ³Ýó³Ý TCP/IP ³ñÓ³Ý³·ñáõÃÛ³ÝÁ: ²Û¹ </a:t>
            </a:r>
            <a:r>
              <a:rPr lang="en-US" dirty="0" err="1">
                <a:latin typeface="Arial Armenian" pitchFamily="34" charset="0"/>
              </a:rPr>
              <a:t>ûñÝ</a:t>
            </a:r>
            <a:r>
              <a:rPr lang="en-US" dirty="0">
                <a:latin typeface="Arial Armenian" pitchFamily="34" charset="0"/>
              </a:rPr>
              <a:t> ÁÝ¹áõÝí³Í ¿ Ñ³Ù³ñ»É </a:t>
            </a:r>
            <a:r>
              <a:rPr lang="en-US" dirty="0" err="1">
                <a:latin typeface="Arial Armenian" pitchFamily="34" charset="0"/>
              </a:rPr>
              <a:t>ÆÝï»ñÝ»ïÇ</a:t>
            </a:r>
            <a:r>
              <a:rPr lang="en-US" dirty="0">
                <a:latin typeface="Arial Armenian" pitchFamily="34" charset="0"/>
              </a:rPr>
              <a:t> ÍÝÝ¹Û³Ý </a:t>
            </a:r>
            <a:r>
              <a:rPr lang="en-US" dirty="0" err="1">
                <a:latin typeface="Arial Armenian" pitchFamily="34" charset="0"/>
              </a:rPr>
              <a:t>ûñÁ</a:t>
            </a:r>
            <a:r>
              <a:rPr lang="en-US" dirty="0" smtClean="0">
                <a:latin typeface="Arial Armenian" pitchFamily="34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1989 Ãí³Ï³ÝÇÝ ÂÇÙ ´»</a:t>
            </a:r>
            <a:r>
              <a:rPr lang="en-US" dirty="0" err="1">
                <a:latin typeface="Arial Armenian" pitchFamily="34" charset="0"/>
              </a:rPr>
              <a:t>ñÝ»ñë</a:t>
            </a:r>
            <a:r>
              <a:rPr lang="en-US" dirty="0">
                <a:latin typeface="Arial Armenian" pitchFamily="34" charset="0"/>
              </a:rPr>
              <a:t>-ÈÇÝ </a:t>
            </a:r>
            <a:r>
              <a:rPr lang="en-US" dirty="0" err="1">
                <a:latin typeface="Arial Armenian" pitchFamily="34" charset="0"/>
              </a:rPr>
              <a:t>ëï»ÕÍ»ó</a:t>
            </a:r>
            <a:r>
              <a:rPr lang="en-US" dirty="0">
                <a:latin typeface="Arial Armenian" pitchFamily="34" charset="0"/>
              </a:rPr>
              <a:t> World Wide Web (WWW) ëï³Ý¹³ñïÁ: ²Ûë Ñ³Ù³Ï³ñ·Á ÑÝ³ñ³íáñáõÃÛáõÝ </a:t>
            </a:r>
            <a:r>
              <a:rPr lang="en-US" dirty="0" err="1">
                <a:latin typeface="Arial Armenian" pitchFamily="34" charset="0"/>
              </a:rPr>
              <a:t>ïí»ó</a:t>
            </a:r>
            <a:r>
              <a:rPr lang="en-US" dirty="0">
                <a:latin typeface="Arial Armenian" pitchFamily="34" charset="0"/>
              </a:rPr>
              <a:t> Ñ»ßï³óÝ»É ï³ñµ»ñ </a:t>
            </a:r>
            <a:r>
              <a:rPr lang="en-US" dirty="0" err="1">
                <a:latin typeface="Arial Armenian" pitchFamily="34" charset="0"/>
              </a:rPr>
              <a:t>ïÇåÇ</a:t>
            </a:r>
            <a:r>
              <a:rPr lang="en-US" dirty="0">
                <a:latin typeface="Arial Armenian" pitchFamily="34" charset="0"/>
              </a:rPr>
              <a:t> (</a:t>
            </a:r>
            <a:r>
              <a:rPr lang="en-US" dirty="0" err="1">
                <a:latin typeface="Arial Armenian" pitchFamily="34" charset="0"/>
              </a:rPr>
              <a:t>ï»ùëï</a:t>
            </a:r>
            <a:r>
              <a:rPr lang="en-US" dirty="0">
                <a:latin typeface="Arial Armenian" pitchFamily="34" charset="0"/>
              </a:rPr>
              <a:t>, ·ñ³ýÇÏ³, Ó³ÛÝ) ï»Õ»Ï³ïíáõÃÛ³Ý Ñ³Ù³ï»Õ û·ï³·áñÍáõÙÁ:</a:t>
            </a:r>
            <a:endParaRPr lang="ru-RU" dirty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endParaRPr lang="en-US" dirty="0" smtClean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4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0119" y="548680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1992 Ãí³Ï³ÝÇÝ Ø³ñÏ ¾Ý¹ñÇë»ÝÇ ·ÉË³íáñáõÃÛ³Ùµ </a:t>
            </a:r>
            <a:r>
              <a:rPr lang="en-US" dirty="0" err="1">
                <a:latin typeface="Arial Armenian" pitchFamily="34" charset="0"/>
              </a:rPr>
              <a:t>ëï»ÕÍí»ó</a:t>
            </a:r>
            <a:r>
              <a:rPr lang="en-US" dirty="0">
                <a:latin typeface="Arial Armenian" pitchFamily="34" charset="0"/>
              </a:rPr>
              <a:t> ³é³çÇÝ í»µ-µñ³áõ½»ñÁ,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¿ñ ï³ÉÇë ßñç³·³Û»É </a:t>
            </a:r>
            <a:r>
              <a:rPr lang="en-US" dirty="0" err="1">
                <a:latin typeface="Arial Armenian" pitchFamily="34" charset="0"/>
              </a:rPr>
              <a:t>ÆÝï»ñÝ»ïáõÙ</a:t>
            </a:r>
            <a:r>
              <a:rPr lang="en-US" dirty="0">
                <a:latin typeface="Arial Armenian" pitchFamily="34" charset="0"/>
              </a:rPr>
              <a:t> ÙÏÝÇÏÇ û·ÝáõÃÛ³Ùµ: ²Ûë µñ³áõ½»ñÁ,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ÏñáõÙ</a:t>
            </a:r>
            <a:r>
              <a:rPr lang="en-US" dirty="0">
                <a:latin typeface="Arial Armenian" pitchFamily="34" charset="0"/>
              </a:rPr>
              <a:t> ¿ñ "Øá½³ÛÇÏ" ³Ýí³ÝáõÙÁ, </a:t>
            </a:r>
            <a:r>
              <a:rPr lang="en-US" dirty="0" err="1">
                <a:latin typeface="Arial Armenian" pitchFamily="34" charset="0"/>
              </a:rPr>
              <a:t>ÑÇÙÝáíÇÝ</a:t>
            </a:r>
            <a:r>
              <a:rPr lang="en-US" dirty="0">
                <a:latin typeface="Arial Armenian" pitchFamily="34" charset="0"/>
              </a:rPr>
              <a:t> µ³ñÓñ³óÝáõÙ ¿ñ ó³ÝóÇ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ß÷Ù³Ý Ù³Ï³ñ¹³ÏÁ` ¹³ñÓÝ»Éáí ³ÛÝ Ñ³ë³Ý»ÉÇ ¨ Ù³ïã»ÉÇ ó³ÝÏ³ó³Í Ù³ñ¹áõ Ñ³Ù³ñ:</a:t>
            </a:r>
            <a:endParaRPr lang="ru-RU" dirty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1994 Ãí³Ï³ÝÇ ÑáÏï»Ùµ»</a:t>
            </a:r>
            <a:r>
              <a:rPr lang="en-US" dirty="0" err="1">
                <a:latin typeface="Arial Armenian" pitchFamily="34" charset="0"/>
              </a:rPr>
              <a:t>ñÇ</a:t>
            </a:r>
            <a:r>
              <a:rPr lang="en-US" dirty="0">
                <a:latin typeface="Arial Armenian" pitchFamily="34" charset="0"/>
              </a:rPr>
              <a:t> 13-ÇÝ Ø³ñÏ ¾Ý¹ñÇë»ÝÁ ¨ </a:t>
            </a:r>
            <a:r>
              <a:rPr lang="en-US" dirty="0" err="1">
                <a:latin typeface="Arial Armenian" pitchFamily="34" charset="0"/>
              </a:rPr>
              <a:t>æÇÙ</a:t>
            </a:r>
            <a:r>
              <a:rPr lang="en-US" dirty="0">
                <a:latin typeface="Arial Armenian" pitchFamily="34" charset="0"/>
              </a:rPr>
              <a:t> ÎÉ³ñÏÁ Ý»ñÏ³Û³óñÇÝ "Netscape"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í»µ-µñ³áõ½»ñÁ,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ÁÝ¹É³ÛÝ»ó ¿É»ÏïñáÝ³ÛÇÝ ÏáÙ»ñóÇ³ÛÇ ÑÝ³ñ³íáñáõÃÛáõÝÝ»ñÁ ¨ ½µ³Õ»óñ»ó Íñ³·ñ³ÛÇÝ ³ñï³¹ñ³ÝùÝ»ñÇ ßáõÏ³ÛÇ ÑÇÙÝ³Ï³Ý Ù³ëÁ</a:t>
            </a:r>
            <a:r>
              <a:rPr lang="en-US" dirty="0" smtClean="0">
                <a:latin typeface="Arial Armenian" pitchFamily="34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Armenian" pitchFamily="34" charset="0"/>
              </a:rPr>
              <a:t>1998 Ãí³Ï³ÝÇÝ </a:t>
            </a:r>
            <a:r>
              <a:rPr lang="en-US" dirty="0" smtClean="0">
                <a:latin typeface="Arial Armenian" pitchFamily="34" charset="0"/>
              </a:rPr>
              <a:t>êï»Ýýáñ¹Ç </a:t>
            </a:r>
            <a:r>
              <a:rPr lang="en-US" dirty="0">
                <a:latin typeface="Arial Armenian" pitchFamily="34" charset="0"/>
              </a:rPr>
              <a:t>Ñ³Ù³Éë³ñ³ÝÇ ßñç³Ý³í³ñïÝ»ñ` </a:t>
            </a:r>
            <a:r>
              <a:rPr lang="en-US" dirty="0" err="1">
                <a:latin typeface="Arial Armenian" pitchFamily="34" charset="0"/>
              </a:rPr>
              <a:t>ê»ñ·»Û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smtClean="0">
                <a:latin typeface="Arial Armenian" pitchFamily="34" charset="0"/>
              </a:rPr>
              <a:t>´</a:t>
            </a:r>
            <a:r>
              <a:rPr lang="en-US" dirty="0" err="1">
                <a:latin typeface="Arial Armenian" pitchFamily="34" charset="0"/>
              </a:rPr>
              <a:t>ñÇÝÇ</a:t>
            </a:r>
            <a:r>
              <a:rPr lang="en-US" dirty="0">
                <a:latin typeface="Arial Armenian" pitchFamily="34" charset="0"/>
              </a:rPr>
              <a:t> ¨ È³ñÇ </a:t>
            </a:r>
            <a:r>
              <a:rPr lang="en-US" dirty="0" err="1">
                <a:latin typeface="Arial Armenian" pitchFamily="34" charset="0"/>
              </a:rPr>
              <a:t>ö»ÛçÇ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ëï»ÕÍí»ó</a:t>
            </a:r>
            <a:r>
              <a:rPr lang="en-US" dirty="0">
                <a:latin typeface="Arial Armenian" pitchFamily="34" charset="0"/>
              </a:rPr>
              <a:t> Google áñáÝÙ³Ý Ñ³Ù³Ï³ñ·Á:</a:t>
            </a:r>
            <a:endParaRPr lang="ru-RU" dirty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endParaRPr lang="en-US" dirty="0" smtClean="0">
              <a:latin typeface="Arial Armenian" pitchFamily="34" charset="0"/>
            </a:endParaRPr>
          </a:p>
        </p:txBody>
      </p:sp>
      <p:pic>
        <p:nvPicPr>
          <p:cNvPr id="1026" name="Picture 2" descr="http://www.adstreaminc.com/images/ecommer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11887"/>
            <a:ext cx="2636912" cy="263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2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Arial LatArm" panose="020B0604020202020204" pitchFamily="34" charset="0"/>
              </a:rPr>
              <a:t>¾É»ÏïñáÝ³ÛÇÝ ÏáÙ»ñóÇ³ÛÇ ¿</a:t>
            </a:r>
            <a:r>
              <a:rPr lang="en-US" sz="2800" b="1" dirty="0" err="1" smtClean="0">
                <a:latin typeface="Arial LatArm" panose="020B0604020202020204" pitchFamily="34" charset="0"/>
              </a:rPr>
              <a:t>áõÃÛáõÝÁ</a:t>
            </a:r>
            <a:endParaRPr lang="ru-RU" sz="2800" dirty="0"/>
          </a:p>
        </p:txBody>
      </p:sp>
      <p:sp>
        <p:nvSpPr>
          <p:cNvPr id="4" name="Rectangle 3"/>
          <p:cNvSpPr/>
          <p:nvPr/>
        </p:nvSpPr>
        <p:spPr>
          <a:xfrm>
            <a:off x="1043608" y="129540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 LatArm" panose="020B0604020202020204" pitchFamily="34" charset="0"/>
              </a:rPr>
              <a:t>¾É»ÏïñáÝ³ÛÇÝ ÏáÙ»ñóÇ³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dirty="0">
                <a:latin typeface="Arial LatArm" panose="020B0604020202020204" pitchFamily="34" charset="0"/>
              </a:rPr>
              <a:t>(³Ý·É. E-commerce) – ïÝï»ë³·ÇïáõÃÛ³Ý ³ÛÝ Ù³ëÝ³µ³ÅÇÝÝ ¿, </a:t>
            </a:r>
            <a:r>
              <a:rPr lang="en-US" dirty="0" err="1">
                <a:latin typeface="Arial LatArm" panose="020B0604020202020204" pitchFamily="34" charset="0"/>
              </a:rPr>
              <a:t>áñÁ</a:t>
            </a:r>
            <a:r>
              <a:rPr lang="en-US" dirty="0">
                <a:latin typeface="Arial LatArm" panose="020B0604020202020204" pitchFamily="34" charset="0"/>
              </a:rPr>
              <a:t> </a:t>
            </a:r>
            <a:r>
              <a:rPr lang="en-US" dirty="0" err="1">
                <a:latin typeface="Arial LatArm" panose="020B0604020202020204" pitchFamily="34" charset="0"/>
              </a:rPr>
              <a:t>Çñ</a:t>
            </a:r>
            <a:r>
              <a:rPr lang="en-US" dirty="0">
                <a:latin typeface="Arial LatArm" panose="020B0604020202020204" pitchFamily="34" charset="0"/>
              </a:rPr>
              <a:t> </a:t>
            </a:r>
            <a:r>
              <a:rPr lang="en-US" dirty="0" err="1">
                <a:latin typeface="Arial LatArm" panose="020B0604020202020204" pitchFamily="34" charset="0"/>
              </a:rPr>
              <a:t>Ù»ç</a:t>
            </a:r>
            <a:r>
              <a:rPr lang="en-US" dirty="0">
                <a:latin typeface="Arial LatArm" panose="020B0604020202020204" pitchFamily="34" charset="0"/>
              </a:rPr>
              <a:t> ¿ Ý»ñ³éáõÙ µ</a:t>
            </a:r>
            <a:r>
              <a:rPr lang="en-US" dirty="0" err="1">
                <a:latin typeface="Arial LatArm" panose="020B0604020202020204" pitchFamily="34" charset="0"/>
              </a:rPr>
              <a:t>áÉáñ</a:t>
            </a:r>
            <a:r>
              <a:rPr lang="en-US" dirty="0">
                <a:latin typeface="Arial LatArm" panose="020B0604020202020204" pitchFamily="34" charset="0"/>
              </a:rPr>
              <a:t> ýÇÝ³Ýë³Ï³Ý ¨ ³é¨ïñ³ÇÝ ·áñÍÁÝÃ³óÝ»ñÁ, </a:t>
            </a:r>
            <a:r>
              <a:rPr lang="en-US" dirty="0" err="1">
                <a:latin typeface="Arial LatArm" panose="020B0604020202020204" pitchFamily="34" charset="0"/>
              </a:rPr>
              <a:t>áñáÝù</a:t>
            </a:r>
            <a:r>
              <a:rPr lang="en-US" dirty="0">
                <a:latin typeface="Arial LatArm" panose="020B0604020202020204" pitchFamily="34" charset="0"/>
              </a:rPr>
              <a:t> Çñ³Ï³Ý³óíáõÙ »Ý ¿É»ÏïñáÝ³ÛÇÝ </a:t>
            </a:r>
            <a:r>
              <a:rPr lang="en-US" dirty="0" err="1">
                <a:latin typeface="Arial LatArm" panose="020B0604020202020204" pitchFamily="34" charset="0"/>
              </a:rPr>
              <a:t>Ó¨áí</a:t>
            </a:r>
            <a:r>
              <a:rPr lang="en-US" dirty="0">
                <a:latin typeface="Arial LatArm" panose="020B0604020202020204" pitchFamily="34" charset="0"/>
              </a:rPr>
              <a:t> Ñ»é³Ñ³Õáñ¹³Ïó³ÛÇÝ ó³Ýó»ñÇ </a:t>
            </a:r>
            <a:r>
              <a:rPr lang="en-US" dirty="0" err="1">
                <a:latin typeface="Arial LatArm" panose="020B0604020202020204" pitchFamily="34" charset="0"/>
              </a:rPr>
              <a:t>ÙÇçáóáí</a:t>
            </a:r>
            <a:r>
              <a:rPr lang="en-US" dirty="0">
                <a:latin typeface="Arial LatArm" panose="020B0604020202020204" pitchFamily="34" charset="0"/>
              </a:rPr>
              <a:t>: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475656" y="2780928"/>
            <a:ext cx="7272808" cy="34591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Arial LatArm" panose="020B0604020202020204" pitchFamily="34" charset="0"/>
              </a:rPr>
              <a:t>¾É»ÏïñáÝ³ÛÇÝ ÏáÙ»ñóÇ³ÇÝ »Ý ¹³ëíáõÙ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Arial LatArm" panose="020B0604020202020204" pitchFamily="34" charset="0"/>
              </a:rPr>
              <a:t>`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Arial LatArm" panose="020B0604020202020204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÷³ëï³ÃÕÃ³ßñç³Ý³éáõÃÛáõÝÁ (Electronic Data Interchange, EDI)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Î³åÇï³ÉÇ ¿É»ÏïñáÝ³ÛÇÝ ßñç³Ý³éáõÃÛáõÝÁ (Electronic Funds Transfer, EFT),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³é¨ïáõñÁ (e-trade),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Ù³ñù»ÃÇÝ·Á (e-marketing),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÷</a:t>
            </a:r>
            <a:r>
              <a:rPr lang="en-US" dirty="0" err="1">
                <a:latin typeface="Arial LatArm" panose="020B0604020202020204" pitchFamily="34" charset="0"/>
              </a:rPr>
              <a:t>áÕÁ</a:t>
            </a:r>
            <a:r>
              <a:rPr lang="en-US" dirty="0">
                <a:latin typeface="Arial LatArm" panose="020B0604020202020204" pitchFamily="34" charset="0"/>
              </a:rPr>
              <a:t> (e-cash</a:t>
            </a:r>
            <a:r>
              <a:rPr lang="en-US" dirty="0" smtClean="0">
                <a:latin typeface="Arial LatArm" panose="020B0604020202020204" pitchFamily="34" charset="0"/>
              </a:rPr>
              <a:t>)</a:t>
            </a:r>
            <a:endParaRPr lang="en-US" dirty="0">
              <a:latin typeface="Arial LatArm" panose="020B0604020202020204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µ³ÝÏÇÝ·Á (e-banking)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dirty="0">
                <a:latin typeface="Arial LatArm" panose="020B0604020202020204" pitchFamily="34" charset="0"/>
              </a:rPr>
              <a:t>¾É»ÏïñáÝ³ÛÇÝ ³å³Ñáí³·ñÙ³Ý Í³é³ÛáõÃÛáõÝÝ»ñÁ (e-insurance)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endParaRPr lang="en-US" dirty="0">
              <a:latin typeface="Arial LatArm" panose="020B0604020202020204" pitchFamily="34" charset="0"/>
            </a:endParaRPr>
          </a:p>
        </p:txBody>
      </p:sp>
      <p:pic>
        <p:nvPicPr>
          <p:cNvPr id="6" name="Picture 2" descr="http://creative-web-designer.com/wp-content/uploads/2011/10/ecommerc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149080"/>
            <a:ext cx="1444021" cy="14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40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giga-soft.com/uploads/images/e-commer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89733"/>
            <a:ext cx="3305175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42617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latin typeface="Arial Armenian" pitchFamily="34" charset="0"/>
              </a:rPr>
              <a:t>Ò¨³Ï»ñå»Ýù ³ÛÝ ·áñÍÁÝÃ³óÝ»ñÁ ¨ ·áñÍ³ñ³ñ ·</a:t>
            </a:r>
            <a:r>
              <a:rPr lang="en-US" sz="1800" dirty="0" err="1" smtClean="0">
                <a:latin typeface="Arial Armenian" pitchFamily="34" charset="0"/>
              </a:rPr>
              <a:t>áñÍáÕáõÃÛáõÝÝ»ñÁ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áñáÝù</a:t>
            </a:r>
            <a:r>
              <a:rPr lang="en-US" sz="1800" dirty="0" smtClean="0">
                <a:latin typeface="Arial Armenian" pitchFamily="34" charset="0"/>
              </a:rPr>
              <a:t> û·ï³·áñÍáõÙ »Ý ¿É»ÏïñáÝ³ÛÇÝ ÙÇç³í³ÛñáõÙ ï»Õ»Ï³ïíáõÃÛ³Ý Ñ³Õáñ¹Ù³Ý ¨ Ùß³ÏÙ³Ý Ñ³Ù³ñ, </a:t>
            </a:r>
            <a:r>
              <a:rPr lang="en-US" sz="1800" dirty="0" err="1" smtClean="0">
                <a:latin typeface="Arial Armenian" pitchFamily="34" charset="0"/>
              </a:rPr>
              <a:t>áñáÝù</a:t>
            </a:r>
            <a:r>
              <a:rPr lang="en-US" sz="1800" dirty="0" smtClean="0">
                <a:latin typeface="Arial Armenian" pitchFamily="34" charset="0"/>
              </a:rPr>
              <a:t> ¿É </a:t>
            </a:r>
            <a:r>
              <a:rPr lang="en-US" sz="1800" dirty="0" err="1" smtClean="0">
                <a:latin typeface="Arial Armenian" pitchFamily="34" charset="0"/>
              </a:rPr>
              <a:t>Çñ»Ýó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Ñ»ñÃÇÝ</a:t>
            </a:r>
            <a:r>
              <a:rPr lang="en-US" sz="1800" dirty="0" smtClean="0">
                <a:latin typeface="Arial Armenian" pitchFamily="34" charset="0"/>
              </a:rPr>
              <a:t> Ï³ñáÕ »Ý å³ïÏ³Ý»É ¿É»ÏïñáÝ³ÛÇÝ ÏáÙ»ñóÇ³ÛÇÝ:</a:t>
            </a:r>
            <a:br>
              <a:rPr lang="en-US" sz="1800" dirty="0" smtClean="0">
                <a:latin typeface="Arial Armenian" pitchFamily="34" charset="0"/>
              </a:rPr>
            </a:br>
            <a:endParaRPr lang="ru-RU" sz="1800" dirty="0"/>
          </a:p>
        </p:txBody>
      </p:sp>
      <p:sp>
        <p:nvSpPr>
          <p:cNvPr id="4" name="Rectangle 3"/>
          <p:cNvSpPr/>
          <p:nvPr/>
        </p:nvSpPr>
        <p:spPr>
          <a:xfrm>
            <a:off x="1691680" y="1857013"/>
            <a:ext cx="6840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åáï»ÝóÇ³É å³ïíÇñ³ïáõÇ ¨ Ù³ï³Ï³ñ³ñÇ </a:t>
            </a:r>
            <a:r>
              <a:rPr lang="en-US" i="1" dirty="0" err="1">
                <a:latin typeface="Arial Armenian" pitchFamily="34" charset="0"/>
              </a:rPr>
              <a:t>Ñ»ï</a:t>
            </a:r>
            <a:r>
              <a:rPr lang="en-US" i="1" dirty="0">
                <a:latin typeface="Arial Armenian" pitchFamily="34" charset="0"/>
              </a:rPr>
              <a:t> ÏáÝï³ÏïÇ Ñ³ëï³ïáõÙ,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err="1">
                <a:latin typeface="Arial Armenian" pitchFamily="34" charset="0"/>
              </a:rPr>
              <a:t>ÏáÙ»ñóÇáÝ</a:t>
            </a:r>
            <a:r>
              <a:rPr lang="en-US" i="1" dirty="0">
                <a:latin typeface="Arial Armenian" pitchFamily="34" charset="0"/>
              </a:rPr>
              <a:t> ï»Õ»Ï³ïíáõÃÛ³Ý ÷áË³Ý³ÏáõÙ,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err="1" smtClean="0">
                <a:latin typeface="Arial Armenian" pitchFamily="34" charset="0"/>
              </a:rPr>
              <a:t>ÙÇÝã</a:t>
            </a:r>
            <a:r>
              <a:rPr lang="en-US" i="1" dirty="0">
                <a:latin typeface="Arial Armenian" pitchFamily="34" charset="0"/>
              </a:rPr>
              <a:t>¨ Ñ»ïí³×³éù³ÛÇÝ </a:t>
            </a:r>
            <a:r>
              <a:rPr lang="en-US" i="1" dirty="0" err="1">
                <a:latin typeface="Arial Armenian" pitchFamily="34" charset="0"/>
              </a:rPr>
              <a:t>û·ÝáõÃÛáõÝ</a:t>
            </a:r>
            <a:r>
              <a:rPr lang="en-US" i="1" dirty="0">
                <a:latin typeface="Arial Armenian" pitchFamily="34" charset="0"/>
              </a:rPr>
              <a:t> (Ù³Ýñ³Ù³ëÝ ï»Õ»Ï³ïíáõÃÛ³Ý ïñ³Ù³¹ñáõÙ ³åñ³ÝùÝ»ñÇ ¨ Í³é³ÛáõÃÛáõÝÝ»ñÇ Ù³ëÇÝ, å³ïíÇñ³ïáõÝ»ñÇ </a:t>
            </a:r>
            <a:r>
              <a:rPr lang="en-US" i="1" dirty="0" err="1">
                <a:latin typeface="Arial Armenian" pitchFamily="34" charset="0"/>
              </a:rPr>
              <a:t>Ñ»ï</a:t>
            </a:r>
            <a:r>
              <a:rPr lang="en-US" i="1" dirty="0">
                <a:latin typeface="Arial Armenian" pitchFamily="34" charset="0"/>
              </a:rPr>
              <a:t> ÏáÝëáõÉï³óÇ³Ý»ñÇ ³ÝóÏ³óáõÙ ¨ ³ÛÉÝ),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Ð³×³Ëáñ¹Ý»ñÇ (CRM) ¨ Ù³ï³Ï³ñ³ñÝ»ñÇ (SCM) áõÕ»ÏóÙ³Ý ³ÙµáÕç å³ñµ»ñ³ßñç³ÝÇ /</a:t>
            </a:r>
            <a:r>
              <a:rPr lang="en-US" i="1" dirty="0" err="1">
                <a:latin typeface="Arial Armenian" pitchFamily="34" charset="0"/>
              </a:rPr>
              <a:t>óÇÏÉÇ</a:t>
            </a:r>
            <a:r>
              <a:rPr lang="en-US" i="1" dirty="0">
                <a:latin typeface="Arial Armenian" pitchFamily="34" charset="0"/>
              </a:rPr>
              <a:t>/ ³å³ÑáíÙ³Ý Ñ³Ù³Ï³ñ·Ç Ï³½Ù³Ï»ñåáõÙ,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ßáõÏ³ÛÇ Ù³ñù»ÃÇÝ·³ÛÇÝ Ñ»ï³½áïáõÃÛáõÝÝ»ñÇ ³å³ÑáíáõÙ,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·áí³½¹, ³åñ³Ýù³Ýß³ÝÇ </a:t>
            </a:r>
            <a:r>
              <a:rPr lang="en-US" i="1" dirty="0" smtClean="0">
                <a:latin typeface="Arial Armenian" pitchFamily="34" charset="0"/>
              </a:rPr>
              <a:t>ù³ñá½ãáõÃÛáõÝ, </a:t>
            </a:r>
            <a:r>
              <a:rPr lang="en-US" i="1" dirty="0">
                <a:latin typeface="Arial Armenian" pitchFamily="34" charset="0"/>
              </a:rPr>
              <a:t>³åñ³ÝùÇ </a:t>
            </a:r>
            <a:r>
              <a:rPr lang="en-US" i="1" dirty="0" err="1">
                <a:latin typeface="Arial Armenian" pitchFamily="34" charset="0"/>
              </a:rPr>
              <a:t>áõ</a:t>
            </a:r>
            <a:r>
              <a:rPr lang="en-US" i="1" dirty="0">
                <a:latin typeface="Arial Armenian" pitchFamily="34" charset="0"/>
              </a:rPr>
              <a:t> Í³é³ÛáõÃÛ³Ý ³é³çË³Õ³óáõÙ,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ýÇ½ÇÏ³Ï³Ý ³åñ³ÝùÝ»ñÇ ¨ Í³é³ÛáõÃÛáõÝÝ»ñÇ, </a:t>
            </a:r>
            <a:r>
              <a:rPr lang="en-US" i="1" dirty="0" err="1">
                <a:latin typeface="Arial Armenian" pitchFamily="34" charset="0"/>
              </a:rPr>
              <a:t>ÇÝãå»ë</a:t>
            </a:r>
            <a:r>
              <a:rPr lang="en-US" i="1" dirty="0">
                <a:latin typeface="Arial Armenian" pitchFamily="34" charset="0"/>
              </a:rPr>
              <a:t> Ý³¨ ¿É»ÏïñáÝ³ÛÇÝ </a:t>
            </a:r>
            <a:r>
              <a:rPr lang="en-US" i="1" dirty="0" err="1">
                <a:latin typeface="Arial Armenian" pitchFamily="34" charset="0"/>
              </a:rPr>
              <a:t>ÝÛáõÃ»ñÇ</a:t>
            </a:r>
            <a:r>
              <a:rPr lang="en-US" i="1" dirty="0">
                <a:latin typeface="Arial Armenian" pitchFamily="34" charset="0"/>
              </a:rPr>
              <a:t> í³×³éù,</a:t>
            </a:r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49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leapgo.com/Portals/129374/images/e_com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48" y="4084194"/>
            <a:ext cx="404812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3648" y="472018"/>
            <a:ext cx="7272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i="1" dirty="0" smtClean="0">
                <a:latin typeface="Arial Armenian" pitchFamily="34" charset="0"/>
              </a:rPr>
              <a:t>ÉÇó»Ý½Ç³Ý»ñÇ ïñ³Ù³¹ñáõÙ,</a:t>
            </a:r>
            <a:endParaRPr lang="ru-RU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smtClean="0">
                <a:latin typeface="Arial Armenian" pitchFamily="34" charset="0"/>
              </a:rPr>
              <a:t>÷áËÑ³ßí³ñÏÝ»ñ (û·ï³·áñÍ»Éáí` ¿É»ÏïñáÝ³ÛÇÝ ÷</a:t>
            </a:r>
            <a:r>
              <a:rPr lang="en-US" i="1" dirty="0" err="1" smtClean="0">
                <a:latin typeface="Arial Armenian" pitchFamily="34" charset="0"/>
              </a:rPr>
              <a:t>áÕ»ñÇ</a:t>
            </a:r>
            <a:r>
              <a:rPr lang="en-US" i="1" dirty="0" smtClean="0">
                <a:latin typeface="Arial Armenian" pitchFamily="34" charset="0"/>
              </a:rPr>
              <a:t> ÷áË³ÝóáõÙÁ, Ïñ»¹Çï ù³ñï»ñÁ, ¿É»ÏïñáÝ³ÛÇÝ </a:t>
            </a:r>
            <a:r>
              <a:rPr lang="en-US" i="1" dirty="0" err="1" smtClean="0">
                <a:latin typeface="Arial Armenian" pitchFamily="34" charset="0"/>
              </a:rPr>
              <a:t>ã»Ï»ñÁ</a:t>
            </a:r>
            <a:r>
              <a:rPr lang="en-US" i="1" dirty="0" smtClean="0">
                <a:latin typeface="Arial Armenian" pitchFamily="34" charset="0"/>
              </a:rPr>
              <a:t> ¨ ÷</a:t>
            </a:r>
            <a:r>
              <a:rPr lang="en-US" i="1" dirty="0" err="1" smtClean="0">
                <a:latin typeface="Arial Armenian" pitchFamily="34" charset="0"/>
              </a:rPr>
              <a:t>áÕ»ñÁ</a:t>
            </a:r>
            <a:r>
              <a:rPr lang="en-US" i="1" dirty="0" smtClean="0">
                <a:latin typeface="Arial Armenian" pitchFamily="34" charset="0"/>
              </a:rPr>
              <a:t>),</a:t>
            </a:r>
            <a:endParaRPr lang="ru-RU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smtClean="0">
                <a:latin typeface="Arial Armenian" pitchFamily="34" charset="0"/>
              </a:rPr>
              <a:t>·</a:t>
            </a:r>
            <a:r>
              <a:rPr lang="en-US" i="1" dirty="0" err="1" smtClean="0">
                <a:latin typeface="Arial Armenian" pitchFamily="34" charset="0"/>
              </a:rPr>
              <a:t>ÝáõÙÝ»ñ</a:t>
            </a:r>
            <a:r>
              <a:rPr lang="en-US" i="1" dirty="0" smtClean="0">
                <a:latin typeface="Arial Armenian" pitchFamily="34" charset="0"/>
              </a:rPr>
              <a:t>,</a:t>
            </a:r>
            <a:endParaRPr lang="ru-RU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smtClean="0">
                <a:latin typeface="Arial Armenian" pitchFamily="34" charset="0"/>
              </a:rPr>
              <a:t>ï³ñ³ÍáõÙ, Ý»ñ³éÛ³É </a:t>
            </a:r>
            <a:r>
              <a:rPr lang="en-US" i="1" dirty="0" err="1" smtClean="0">
                <a:latin typeface="Arial Armenian" pitchFamily="34" charset="0"/>
              </a:rPr>
              <a:t>ÇÝãå»ë</a:t>
            </a:r>
            <a:r>
              <a:rPr lang="en-US" i="1" dirty="0" smtClean="0">
                <a:latin typeface="Arial Armenian" pitchFamily="34" charset="0"/>
              </a:rPr>
              <a:t> ³é³ùáõÙÁ ¨ ¹ñ³ </a:t>
            </a:r>
            <a:r>
              <a:rPr lang="en-US" i="1" dirty="0" err="1" smtClean="0">
                <a:latin typeface="Arial Armenian" pitchFamily="34" charset="0"/>
              </a:rPr>
              <a:t>Ñ»ï¨áõÙÁ</a:t>
            </a:r>
            <a:r>
              <a:rPr lang="en-US" i="1" dirty="0" smtClean="0">
                <a:latin typeface="Arial Armenian" pitchFamily="34" charset="0"/>
              </a:rPr>
              <a:t> ýÇ½ÇÏ³Ï³Ý ³åñ³ÝùÝ»ñÇ Ñ³Ù³ñ, ³ÛÝå»ë ¿É ³ÝÙÇç³Ï³Ý ³é³ùáõÙÁ ³ÛÝåÇëÇ ³åñ³ÝùÝ»ñÇ Ñ³Ù³ñ, </a:t>
            </a:r>
            <a:r>
              <a:rPr lang="en-US" i="1" dirty="0" err="1" smtClean="0">
                <a:latin typeface="Arial Armenian" pitchFamily="34" charset="0"/>
              </a:rPr>
              <a:t>áñáÝù</a:t>
            </a:r>
            <a:r>
              <a:rPr lang="en-US" i="1" dirty="0" smtClean="0">
                <a:latin typeface="Arial Armenian" pitchFamily="34" charset="0"/>
              </a:rPr>
              <a:t> Ï³ñáÕ »Ý ï³ñ³Íí»É ¿É»ÏïñáÝ³ÛÇÝ </a:t>
            </a:r>
            <a:r>
              <a:rPr lang="en-US" i="1" dirty="0" err="1" smtClean="0">
                <a:latin typeface="Arial Armenian" pitchFamily="34" charset="0"/>
              </a:rPr>
              <a:t>Ó¨áí</a:t>
            </a:r>
            <a:r>
              <a:rPr lang="en-US" i="1" dirty="0" smtClean="0">
                <a:latin typeface="Arial Armenian" pitchFamily="34" charset="0"/>
              </a:rPr>
              <a:t>,</a:t>
            </a:r>
            <a:endParaRPr lang="ru-RU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smtClean="0">
                <a:latin typeface="Arial Armenian" pitchFamily="34" charset="0"/>
              </a:rPr>
              <a:t>Ñ»é³Ñ³ñ ³ßË³ï³Ýù,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ý³ÏïáñÇÝ·,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í»ñ³å³ïñ³ëïáõÙ, </a:t>
            </a:r>
            <a:r>
              <a:rPr lang="en-US" i="1" dirty="0" err="1">
                <a:latin typeface="Arial Armenian" pitchFamily="34" charset="0"/>
              </a:rPr>
              <a:t>áõëáõóáõÙ</a:t>
            </a:r>
            <a:r>
              <a:rPr lang="en-US" i="1" dirty="0">
                <a:latin typeface="Arial Armenian" pitchFamily="34" charset="0"/>
              </a:rPr>
              <a:t>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ÉÇ½ÇÝ·,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ùáÝë³ÉÃÇÝ·,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 err="1">
                <a:latin typeface="Arial Armenian" pitchFamily="34" charset="0"/>
              </a:rPr>
              <a:t>ÇÝÅ»Ý»ñÇÝ</a:t>
            </a:r>
            <a:r>
              <a:rPr lang="en-US" i="1" dirty="0" smtClean="0">
                <a:latin typeface="Arial Armenian" pitchFamily="34" charset="0"/>
              </a:rPr>
              <a:t>·,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Ý»ñ¹ñáõÙ³ÛÇÝ,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³å³Ñáí³·ñáõÙ,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µ³ÝÏ³Û³ÇÝ Í³é³ÛáõÃÛáõÝÝ»ñ,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i="1" dirty="0">
                <a:latin typeface="Arial Armenian" pitchFamily="34" charset="0"/>
              </a:rPr>
              <a:t>Ï³½Ù³Ï»ñåáõÃÛ³Ý </a:t>
            </a:r>
            <a:r>
              <a:rPr lang="en-US" i="1" dirty="0" err="1">
                <a:latin typeface="Arial Armenian" pitchFamily="34" charset="0"/>
              </a:rPr>
              <a:t>é»ëáõñëÝ»ñÇ</a:t>
            </a:r>
            <a:r>
              <a:rPr lang="en-US" i="1" dirty="0">
                <a:latin typeface="Arial Armenian" pitchFamily="34" charset="0"/>
              </a:rPr>
              <a:t> Ï³é³í³ñÙ³Ý ³íïáÙ³ï³óÙ³Ý Ñ³Ù³Ï³ñ·»ñÇ û·ï³·áñÍáõÙ (MRP, MRPII, ERP, CSRP ¨ ³ÛÉÝ),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8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498178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Arial Armenian" pitchFamily="34" charset="0"/>
              </a:rPr>
              <a:t>Î³Ëí³Í ¿É»ÏïñáÝ³ÛÇÝ ÷áËÑ³ñ³µ»ñáõÃÛáõÝÝ»ñÇ Ù³ëÝ³ÏÇóÝ»ñÇó ¨ Ýñ³Ýó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 </a:t>
            </a:r>
            <a:r>
              <a:rPr lang="en-US" sz="2000" dirty="0" err="1">
                <a:latin typeface="Arial Armenian" pitchFamily="34" charset="0"/>
              </a:rPr>
              <a:t>ÏáÙ»ñóÇáÝ</a:t>
            </a:r>
            <a:r>
              <a:rPr lang="en-US" sz="2000" dirty="0">
                <a:latin typeface="Arial Armenian" pitchFamily="34" charset="0"/>
              </a:rPr>
              <a:t> ÷áË·áñÍáõÝ»áõÃÛ³Ý µ</a:t>
            </a:r>
            <a:r>
              <a:rPr lang="en-US" sz="2000" dirty="0" err="1">
                <a:latin typeface="Arial Armenian" pitchFamily="34" charset="0"/>
              </a:rPr>
              <a:t>ÝáõÛÃÇó</a:t>
            </a:r>
            <a:r>
              <a:rPr lang="en-US" sz="2000" dirty="0">
                <a:latin typeface="Arial Armenian" pitchFamily="34" charset="0"/>
              </a:rPr>
              <a:t>` ¿É»ÏïñáÝ³ÛÇÝ ÏáÙ»ñóÇ³Ý ëïáñ³µ³Å³ÝíáõÙ ¿ Ñ»ï¨Û³É ÑÇÙÝ³Ï³Ý Ñ³ïí³ÍÝ»ñÇ Ï³Ù Ùá¹»ÉÝ»ñÇ.</a:t>
            </a:r>
          </a:p>
        </p:txBody>
      </p:sp>
      <p:sp>
        <p:nvSpPr>
          <p:cNvPr id="4" name="Rectangle 3"/>
          <p:cNvSpPr/>
          <p:nvPr/>
        </p:nvSpPr>
        <p:spPr>
          <a:xfrm>
            <a:off x="1403648" y="2204864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B2B Çñ³í³µ³Ý³Ï³Ý ³ÝÓ³Ýó, Ï³½Ù³Ï»ñåáõÃÛáõÝÝ»ñÇ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B2C Çñ³í³µ³Ý³Ï³Ý ¨ ýÇ½ÇÏ³Ï³Ý ³ÝÓ³Ýó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B2G Çñ³í³µ³Ý³Ï³Ý ³ÝÓ³Ýó ¨ å»ï³Ï³Ý Ï³½Ù³Ï»ñåáõÃÛáõÝÝ»ñÇ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C2C ýÇ½ÇÏ³Ï³Ý ³ÝÓ³Ýó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>
                <a:latin typeface="Arial Armenian" pitchFamily="34" charset="0"/>
              </a:rPr>
              <a:t>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G2C å»ï³Ï³Ý Ï³½Ù³Ï»ñåáõÃÛáõÝÝ»ñÇ ¨ ýÇ½ÇÏ³Ï³Ý ³ÝÓ³Ýó </a:t>
            </a:r>
            <a:r>
              <a:rPr lang="en-US" sz="2000" dirty="0" err="1">
                <a:latin typeface="Arial Armenian" pitchFamily="34" charset="0"/>
              </a:rPr>
              <a:t>ÙÇç</a:t>
            </a:r>
            <a:r>
              <a:rPr lang="en-US" sz="2000" dirty="0" smtClean="0">
                <a:latin typeface="Arial Armenian" pitchFamily="34" charset="0"/>
              </a:rPr>
              <a:t>¨: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5229200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Armenian" pitchFamily="34" charset="0"/>
              </a:rPr>
              <a:t>¶</a:t>
            </a:r>
            <a:r>
              <a:rPr lang="en-US" sz="2000" dirty="0" err="1">
                <a:latin typeface="Arial Armenian" pitchFamily="34" charset="0"/>
              </a:rPr>
              <a:t>áÛáõÃÛáõÝ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áõÝ»Ý</a:t>
            </a:r>
            <a:r>
              <a:rPr lang="en-US" sz="2000" dirty="0">
                <a:latin typeface="Arial Armenian" pitchFamily="34" charset="0"/>
              </a:rPr>
              <a:t> Ý³¨ ³ÛÉ Ùá¹»ÉÝ»ñ` C2B, G2G, C2G, G2B, 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Ý»ñ³éáõÙ »Ý í»ñáÝßÛ³É </a:t>
            </a:r>
            <a:r>
              <a:rPr lang="en-US" sz="2000" dirty="0" err="1">
                <a:latin typeface="Arial Armenian" pitchFamily="34" charset="0"/>
              </a:rPr>
              <a:t>ÝáõÛÝ</a:t>
            </a:r>
            <a:r>
              <a:rPr lang="en-US" sz="2000" dirty="0">
                <a:latin typeface="Arial Armenian" pitchFamily="34" charset="0"/>
              </a:rPr>
              <a:t> Ù³ëÝ³ÏÇóÝ»ñÇÝ ¨ ï³ñµ»ñíáõÙ »Ý ÙÇ³ÛÝ </a:t>
            </a:r>
            <a:r>
              <a:rPr lang="en-US" sz="2000" dirty="0" err="1">
                <a:latin typeface="Arial Armenian" pitchFamily="34" charset="0"/>
              </a:rPr>
              <a:t>Çñ»Ýó</a:t>
            </a:r>
            <a:r>
              <a:rPr lang="en-US" sz="2000" dirty="0">
                <a:latin typeface="Arial Armenian" pitchFamily="34" charset="0"/>
              </a:rPr>
              <a:t> ÷áË·áñÍáõÝ»áõÃÛ³Ý µ</a:t>
            </a:r>
            <a:r>
              <a:rPr lang="en-US" sz="2000" dirty="0" err="1">
                <a:latin typeface="Arial Armenian" pitchFamily="34" charset="0"/>
              </a:rPr>
              <a:t>ÝáõÛÃáí</a:t>
            </a:r>
            <a:r>
              <a:rPr lang="en-US" sz="2000" dirty="0">
                <a:latin typeface="Arial Armenian" pitchFamily="34" charset="0"/>
              </a:rPr>
              <a:t>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618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835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Armenian</vt:lpstr>
      <vt:lpstr>Arial LatArm</vt:lpstr>
      <vt:lpstr>Calibri</vt:lpstr>
      <vt:lpstr>Wingdings</vt:lpstr>
      <vt:lpstr>Office Theme</vt:lpstr>
      <vt:lpstr>¾É»ÏïñáÝ³ÛÇÝ ÏáÙ»ñóÇ³ÛÇ ½³ñ·³óÙ³Ý å³ïÙáõÃÛáõÝÁ, ¿áõÃÛáõÝÝ áõ Ï³éáõóí³ÍùÁ: </vt:lpstr>
      <vt:lpstr>PowerPoint Presentation</vt:lpstr>
      <vt:lpstr>¾É»ÏïñáÝ³ÛÇÝ ÏáÙ»ñóÇ³ÛÇ ëÏÇ½µÁ Ï³ñ»ÉÇ ¿ Ñ³Ù³ñ»É 1960 Ãí³Ï³ÝÁ, »ñµ ²Ù»ñÇÏÛ³Ý ³íÇ³áõÕÇÝ»ñ ¨ IBM ÁÝÏ»ñáõÃÛáõÝÝ»ñÁ Ó»éÝ³ÙáõË »Õ³Ý ãí»ñÃÝ»ñáõÙ ï»Õ»ñÇ ³Ùñ³·ñÙ³Ý ·áñÍÁÝÃ³óÇ ³íïáÙ³ï³óÙ³Ý Ñ³Ù³Ï³ñ·Ç ëï»ÕÍÙ³ÝÁ, áñÁ ÏáãíáõÙ ¿ñ SABRE (Semi-Automatic Business Research Environment – ÏÇë³³íïáÙ³ï³óí³Í ë³ñù³íáñáõÙ ÏáÙ»ñóÇáÝ áõëáõÙÝ³ëÇñáõÃÛáõÝÝ»ñÇ Ñ³Ù³ñ): </vt:lpstr>
      <vt:lpstr>PowerPoint Presentation</vt:lpstr>
      <vt:lpstr>PowerPoint Presentation</vt:lpstr>
      <vt:lpstr>¾É»ÏïñáÝ³ÛÇÝ ÏáÙ»ñóÇ³ÛÇ ¿áõÃÛáõÝÁ</vt:lpstr>
      <vt:lpstr>Ò¨³Ï»ñå»Ýù ³ÛÝ ·áñÍÁÝÃ³óÝ»ñÁ ¨ ·áñÍ³ñ³ñ ·áñÍáÕáõÃÛáõÝÝ»ñÁ, áñáÝù û·ï³·áñÍáõÙ »Ý ¿É»ÏïñáÝ³ÛÇÝ ÙÇç³í³ÛñáõÙ ï»Õ»Ï³ïíáõÃÛ³Ý Ñ³Õáñ¹Ù³Ý ¨ Ùß³ÏÙ³Ý Ñ³Ù³ñ, áñáÝù ¿É Çñ»Ýó Ñ»ñÃÇÝ Ï³ñáÕ »Ý å³ïÏ³Ý»É ¿É»ÏïñáÝ³ÛÇÝ ÏáÙ»ñóÇ³ÛÇÝ: </vt:lpstr>
      <vt:lpstr>PowerPoint Presentation</vt:lpstr>
      <vt:lpstr>Î³Ëí³Í ¿É»ÏïñáÝ³ÛÇÝ ÷áËÑ³ñ³µ»ñáõÃÛáõÝÝ»ñÇ Ù³ëÝ³ÏÇóÝ»ñÇó ¨ Ýñ³Ýó ÙÇç¨ ÏáÙ»ñóÇáÝ ÷áË·áñÍáõÝ»áõÃÛ³Ý µÝáõÛÃÇó` ¿É»ÏïñáÝ³ÛÇÝ ÏáÙ»ñóÇ³Ý ëïáñ³µ³Å³ÝíáõÙ ¿ Ñ»ï¨Û³É ÑÇÙÝ³Ï³Ý Ñ³ïí³ÍÝ»ñÇ Ï³Ù Ùá¹»ÉÝ»ñÇ.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Harutyun Gzraryan</cp:lastModifiedBy>
  <cp:revision>15</cp:revision>
  <dcterms:created xsi:type="dcterms:W3CDTF">2012-10-27T18:12:22Z</dcterms:created>
  <dcterms:modified xsi:type="dcterms:W3CDTF">2017-04-06T11:28:28Z</dcterms:modified>
</cp:coreProperties>
</file>