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</p:sldIdLst>
  <p:sldSz cx="9144000" cy="6858000" type="screen4x3"/>
  <p:notesSz cx="6858000" cy="9144000"/>
  <p:custDataLst>
    <p:tags r:id="rId3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893" autoAdjust="0"/>
    <p:restoredTop sz="94622" autoAdjust="0"/>
  </p:normalViewPr>
  <p:slideViewPr>
    <p:cSldViewPr>
      <p:cViewPr varScale="1">
        <p:scale>
          <a:sx n="66" d="100"/>
          <a:sy n="66" d="100"/>
        </p:scale>
        <p:origin x="-59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6DA2D-BB64-4436-97A0-B0EAFE985468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F731D8-7F79-4445-A4EC-992A125D1A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5069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731D8-7F79-4445-A4EC-992A125D1A8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110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01/12/13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5125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01/12/13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16185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01/12/13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46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01/12/13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7835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01/12/13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0031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01/12/13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6708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01/12/13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1587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01/12/13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3235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01/12/13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0498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01/12/13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4101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01/12/13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5633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1D51A-242B-4766-8C8A-961EA91A8934}" type="datetimeFigureOut">
              <a:rPr lang="ru-RU" smtClean="0"/>
              <a:pPr/>
              <a:t>01/12/13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4347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CRM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84976" cy="1944216"/>
          </a:xfrm>
        </p:spPr>
        <p:txBody>
          <a:bodyPr>
            <a:noAutofit/>
          </a:bodyPr>
          <a:lstStyle/>
          <a:p>
            <a:r>
              <a:rPr lang="en-US" sz="3200" b="1" dirty="0"/>
              <a:t>CRM  ՏԵՂԵԿԱՏՎԱԿԱՆ ՀԱՄԱԿԱՐԳ</a:t>
            </a:r>
            <a:endParaRPr lang="en-US" sz="3200" dirty="0">
              <a:latin typeface="Arial Armenian" pitchFamily="34" charset="0"/>
            </a:endParaRPr>
          </a:p>
        </p:txBody>
      </p:sp>
      <p:pic>
        <p:nvPicPr>
          <p:cNvPr id="1026" name="Picture 2" descr="http://www.f1soft.ru/images/demoim/it-uslug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7067" y="4437112"/>
            <a:ext cx="3810000" cy="244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210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620688"/>
            <a:ext cx="7643192" cy="864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f-ZA" sz="2400" b="1" i="1" dirty="0"/>
              <a:t>Ռազմավարական կողմնորոշում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1267892" y="1772816"/>
            <a:ext cx="77048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af-ZA" sz="2400" b="1" dirty="0"/>
              <a:t>CRM</a:t>
            </a:r>
            <a:r>
              <a:rPr lang="af-ZA" sz="2400" dirty="0"/>
              <a:t>-ի հաջողված ներդրումը իր մեջ ներառում է ռազմավարական նպատակների ձևավորում, որոնք որոշում են կազմակերպության ծրագրերի կազմումը: Այդ նպատակները թույլ են տալիս որոշել, թե կազմակերպությունը ինչ օգուտ կունենա </a:t>
            </a:r>
            <a:r>
              <a:rPr lang="af-ZA" sz="2400" b="1" dirty="0"/>
              <a:t>CRM</a:t>
            </a:r>
            <a:r>
              <a:rPr lang="af-ZA" sz="2400" dirty="0"/>
              <a:t> համակարգը ներդնելով, բացահայտել լուծվող խնդիրների առավելությունները: </a:t>
            </a:r>
            <a:endParaRPr lang="af-ZA" sz="2400" dirty="0" smtClean="0"/>
          </a:p>
          <a:p>
            <a:pPr algn="just" fontAlgn="base"/>
            <a:r>
              <a:rPr lang="af-ZA" sz="2400" dirty="0"/>
              <a:t>Անհրաժեշտ է կարճաժամկետ և երկարաժամկետ նպատակների ձևակերպում: </a:t>
            </a:r>
            <a:endParaRPr lang="en-US" sz="2400" dirty="0"/>
          </a:p>
          <a:p>
            <a:pPr algn="just" fontAlgn="base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32420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31640" y="1417638"/>
            <a:ext cx="7200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f-ZA" sz="2000" dirty="0"/>
              <a:t>Օրինակ՝ կարճաժամկետ հեռանկարի դեպքում կազմակերպությունը իր դեմ նպատակ է դնում ինֆորմացիա ստանալ գնորդի մասին web կայքի միջոցով և դա կատարվում է 3 փուլով: </a:t>
            </a:r>
            <a:endParaRPr lang="af-ZA" sz="2000" dirty="0" smtClean="0"/>
          </a:p>
          <a:p>
            <a:endParaRPr lang="en-US" sz="2000" dirty="0"/>
          </a:p>
          <a:p>
            <a:pPr marL="457200" lvl="0" indent="-457200">
              <a:buFont typeface="+mj-lt"/>
              <a:buAutoNum type="arabicPeriod"/>
            </a:pPr>
            <a:r>
              <a:rPr lang="af-ZA" sz="2000" i="1" u="sng" dirty="0"/>
              <a:t>ստանալ գնորդների էլեկտրոնային փոստի հասցեները և իմանալ նրանց անունները: </a:t>
            </a:r>
            <a:endParaRPr lang="en-US" sz="2000" dirty="0"/>
          </a:p>
          <a:p>
            <a:pPr marL="457200" lvl="0" indent="-457200">
              <a:buFont typeface="+mj-lt"/>
              <a:buAutoNum type="arabicPeriod"/>
            </a:pPr>
            <a:r>
              <a:rPr lang="af-ZA" sz="2000" i="1" u="sng" dirty="0"/>
              <a:t>կազմակերպությանը հետաքրքրում է նրանց հասցեները և հեռախոսահամարները: </a:t>
            </a:r>
            <a:endParaRPr lang="en-US" sz="2000" dirty="0"/>
          </a:p>
          <a:p>
            <a:pPr marL="457200" lvl="0" indent="-457200">
              <a:buFont typeface="+mj-lt"/>
              <a:buAutoNum type="arabicPeriod"/>
            </a:pPr>
            <a:r>
              <a:rPr lang="af-ZA" sz="2000" i="1" u="sng" dirty="0"/>
              <a:t>կազմակերպությունը ցանկանում է ինֆորմացիա  ստանալ հաճախորդների ցանկությունների և նախընտրությունների մասին: 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161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1296" y="1600200"/>
            <a:ext cx="7571184" cy="4525963"/>
          </a:xfrm>
        </p:spPr>
        <p:txBody>
          <a:bodyPr>
            <a:normAutofit fontScale="70000" lnSpcReduction="20000"/>
          </a:bodyPr>
          <a:lstStyle/>
          <a:p>
            <a:pPr marL="0" indent="536575" algn="just" defTabSz="900113">
              <a:buNone/>
            </a:pPr>
            <a:r>
              <a:rPr lang="af-ZA" dirty="0" smtClean="0"/>
              <a:t>Արդյունքների </a:t>
            </a:r>
            <a:r>
              <a:rPr lang="af-ZA" dirty="0"/>
              <a:t>հաշվարկումը անհրաժեշտ Է մշակել հատուկ մեխանիզմով: Նպատակային նշանակությունը որոշելու ընթացքում անհրաժեշտ Է հաշվի առնել, որ դրանք պետք Է համապատասխանեն իրականությանը և լինեն համաձայնեցված: Յուրաքանչյուր փուլի համար դրվում են համապատասխան նպատակներ: </a:t>
            </a:r>
            <a:endParaRPr lang="af-ZA" dirty="0" smtClean="0"/>
          </a:p>
          <a:p>
            <a:pPr marL="0" indent="0" algn="just">
              <a:buNone/>
            </a:pPr>
            <a:endParaRPr lang="en-US" dirty="0"/>
          </a:p>
          <a:p>
            <a:pPr marL="0" indent="536575" algn="just">
              <a:buNone/>
            </a:pPr>
            <a:r>
              <a:rPr lang="af-ZA" dirty="0" smtClean="0"/>
              <a:t>Նպատակներից </a:t>
            </a:r>
            <a:r>
              <a:rPr lang="af-ZA" dirty="0"/>
              <a:t>մեկն է web կայքի միջոցով 80% այցելուների տվյալների հավաքագրումը, առաջին փուլում այդ ինֆորմացիայի 60%-ը վերածվում Է թվերի և դրանցից ստացվում համապատասխան ինֆորմացիա, որը օգտագործվում է հաճախորդների նախընտրությունների մասին տեղեկություն ստանալու և հետագայում նրանց այցելությունները անձնավորելու և փոստային գովազդ իրականացնելու համար, նպատակ ունենալով ավելացնել վաճառքի չափսերը: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4868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f-ZA" sz="3200" b="1" i="1" dirty="0"/>
              <a:t>CRM  տեղեկատվական կառավարման </a:t>
            </a:r>
            <a:r>
              <a:rPr lang="af-ZA" sz="3200" b="1" i="1" dirty="0" smtClean="0"/>
              <a:t/>
            </a:r>
            <a:br>
              <a:rPr lang="af-ZA" sz="3200" b="1" i="1" dirty="0" smtClean="0"/>
            </a:br>
            <a:r>
              <a:rPr lang="af-ZA" sz="3200" b="1" i="1" dirty="0" smtClean="0"/>
              <a:t>համակարգի </a:t>
            </a:r>
            <a:r>
              <a:rPr lang="af-ZA" sz="3200" b="1" i="1" dirty="0"/>
              <a:t>գործառույթները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2204864"/>
            <a:ext cx="7056784" cy="4525963"/>
          </a:xfrm>
        </p:spPr>
        <p:txBody>
          <a:bodyPr/>
          <a:lstStyle/>
          <a:p>
            <a:pPr marL="0" indent="0">
              <a:buNone/>
            </a:pPr>
            <a:r>
              <a:rPr lang="af-ZA" sz="2800" dirty="0"/>
              <a:t>Կարելի է առանձնացնել </a:t>
            </a:r>
            <a:r>
              <a:rPr lang="af-ZA" sz="2800" b="1" dirty="0"/>
              <a:t>CRM</a:t>
            </a:r>
            <a:r>
              <a:rPr lang="af-ZA" sz="2800" dirty="0"/>
              <a:t> համակարգի հետևյալ 3 գործառույթները.</a:t>
            </a:r>
            <a:endParaRPr lang="en-US" sz="2800" dirty="0"/>
          </a:p>
          <a:p>
            <a:pPr lvl="0"/>
            <a:r>
              <a:rPr lang="en-US" b="1" dirty="0" err="1"/>
              <a:t>Գործառույթային</a:t>
            </a:r>
            <a:r>
              <a:rPr lang="en-US" b="1" dirty="0"/>
              <a:t> (operational)</a:t>
            </a:r>
            <a:endParaRPr lang="en-US" dirty="0"/>
          </a:p>
          <a:p>
            <a:pPr lvl="0"/>
            <a:r>
              <a:rPr lang="en-US" b="1" dirty="0" err="1"/>
              <a:t>Վերլուծական</a:t>
            </a:r>
            <a:r>
              <a:rPr lang="en-US" b="1" dirty="0"/>
              <a:t>(analytical)</a:t>
            </a:r>
            <a:endParaRPr lang="en-US" dirty="0"/>
          </a:p>
          <a:p>
            <a:pPr lvl="0"/>
            <a:r>
              <a:rPr lang="en-US" b="1" dirty="0" err="1"/>
              <a:t>Գործակցային</a:t>
            </a:r>
            <a:r>
              <a:rPr lang="en-US" b="1" dirty="0"/>
              <a:t>(collaborative)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7573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692696"/>
            <a:ext cx="735516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err="1"/>
              <a:t>Գործառույթային</a:t>
            </a:r>
            <a:r>
              <a:rPr lang="en-US" sz="2400" dirty="0"/>
              <a:t> </a:t>
            </a:r>
            <a:r>
              <a:rPr lang="en-US" sz="2400" b="1" dirty="0"/>
              <a:t>CRM</a:t>
            </a:r>
            <a:r>
              <a:rPr lang="en-US" sz="2400" dirty="0"/>
              <a:t> </a:t>
            </a:r>
            <a:r>
              <a:rPr lang="en-US" sz="2400" dirty="0" err="1"/>
              <a:t>համակարգը</a:t>
            </a:r>
            <a:r>
              <a:rPr lang="en-US" sz="2400" dirty="0"/>
              <a:t> </a:t>
            </a:r>
            <a:r>
              <a:rPr lang="en-US" sz="2400" dirty="0" err="1"/>
              <a:t>կապված</a:t>
            </a:r>
            <a:r>
              <a:rPr lang="en-US" sz="2400" dirty="0"/>
              <a:t> Է </a:t>
            </a:r>
            <a:r>
              <a:rPr lang="en-US" sz="2400" dirty="0" err="1"/>
              <a:t>բիզնեսի</a:t>
            </a:r>
            <a:r>
              <a:rPr lang="en-US" sz="2400" dirty="0"/>
              <a:t> </a:t>
            </a:r>
            <a:r>
              <a:rPr lang="en-US" sz="2400" dirty="0" err="1"/>
              <a:t>տիպային</a:t>
            </a:r>
            <a:r>
              <a:rPr lang="en-US" sz="2400" dirty="0"/>
              <a:t> </a:t>
            </a:r>
            <a:r>
              <a:rPr lang="en-US" sz="2400" dirty="0" err="1"/>
              <a:t>գործողությունների</a:t>
            </a:r>
            <a:r>
              <a:rPr lang="en-US" sz="2400" dirty="0"/>
              <a:t> </a:t>
            </a:r>
            <a:r>
              <a:rPr lang="en-US" sz="2400" dirty="0" err="1"/>
              <a:t>հետ</a:t>
            </a:r>
            <a:r>
              <a:rPr lang="en-US" sz="2400" dirty="0"/>
              <a:t>՝ </a:t>
            </a:r>
            <a:r>
              <a:rPr lang="en-US" sz="2400" dirty="0" err="1"/>
              <a:t>ներառյալ</a:t>
            </a:r>
            <a:r>
              <a:rPr lang="en-US" sz="2400" dirty="0"/>
              <a:t> </a:t>
            </a:r>
            <a:r>
              <a:rPr lang="en-US" sz="2400" dirty="0" err="1"/>
              <a:t>հաճախորդին</a:t>
            </a:r>
            <a:r>
              <a:rPr lang="en-US" sz="2400" dirty="0"/>
              <a:t> </a:t>
            </a:r>
            <a:r>
              <a:rPr lang="en-US" sz="2400" dirty="0" err="1"/>
              <a:t>մատուցվող</a:t>
            </a:r>
            <a:r>
              <a:rPr lang="en-US" sz="2400" dirty="0"/>
              <a:t> </a:t>
            </a:r>
            <a:r>
              <a:rPr lang="en-US" sz="2400" dirty="0" err="1"/>
              <a:t>ծառայությունները</a:t>
            </a:r>
            <a:r>
              <a:rPr lang="en-US" sz="2400" dirty="0"/>
              <a:t>, </a:t>
            </a:r>
            <a:r>
              <a:rPr lang="en-US" sz="2400" dirty="0" err="1"/>
              <a:t>պատվերների</a:t>
            </a:r>
            <a:r>
              <a:rPr lang="en-US" sz="2400" dirty="0"/>
              <a:t> </a:t>
            </a:r>
            <a:r>
              <a:rPr lang="en-US" sz="2400" dirty="0" err="1"/>
              <a:t>կառավարումը</a:t>
            </a:r>
            <a:r>
              <a:rPr lang="en-US" sz="2400" dirty="0"/>
              <a:t>, </a:t>
            </a:r>
            <a:r>
              <a:rPr lang="en-US" sz="2400" dirty="0" err="1"/>
              <a:t>հաշիվ</a:t>
            </a:r>
            <a:r>
              <a:rPr lang="en-US" sz="2400" dirty="0"/>
              <a:t> </a:t>
            </a:r>
            <a:r>
              <a:rPr lang="en-US" sz="2400" dirty="0" err="1"/>
              <a:t>ապրանքագրերը</a:t>
            </a:r>
            <a:r>
              <a:rPr lang="en-US" sz="2400" dirty="0"/>
              <a:t>, </a:t>
            </a:r>
            <a:r>
              <a:rPr lang="en-US" sz="2400" dirty="0" err="1"/>
              <a:t>ինչպես</a:t>
            </a:r>
            <a:r>
              <a:rPr lang="en-US" sz="2400" dirty="0"/>
              <a:t> </a:t>
            </a:r>
            <a:r>
              <a:rPr lang="en-US" sz="2400" dirty="0" err="1"/>
              <a:t>նաև</a:t>
            </a:r>
            <a:r>
              <a:rPr lang="en-US" sz="2400" dirty="0"/>
              <a:t> </a:t>
            </a:r>
            <a:r>
              <a:rPr lang="en-US" sz="2400" dirty="0" err="1"/>
              <a:t>վաճառքի</a:t>
            </a:r>
            <a:r>
              <a:rPr lang="en-US" sz="2400" dirty="0"/>
              <a:t>, </a:t>
            </a:r>
            <a:r>
              <a:rPr lang="en-US" sz="2400" dirty="0" err="1"/>
              <a:t>մարքեթինգի</a:t>
            </a:r>
            <a:r>
              <a:rPr lang="en-US" sz="2400" dirty="0"/>
              <a:t> </a:t>
            </a:r>
            <a:r>
              <a:rPr lang="en-US" sz="2400" dirty="0" err="1"/>
              <a:t>ավտոմատացումը</a:t>
            </a:r>
            <a:r>
              <a:rPr lang="en-US" sz="2400" dirty="0"/>
              <a:t> և </a:t>
            </a:r>
            <a:r>
              <a:rPr lang="en-US" sz="2400" dirty="0" err="1"/>
              <a:t>կառավարումը</a:t>
            </a:r>
            <a:r>
              <a:rPr lang="en-US" sz="2400" dirty="0"/>
              <a:t>։ </a:t>
            </a:r>
            <a:r>
              <a:rPr lang="en-US" sz="2400" dirty="0" err="1"/>
              <a:t>Այն</a:t>
            </a:r>
            <a:r>
              <a:rPr lang="en-US" sz="2400" dirty="0"/>
              <a:t> </a:t>
            </a:r>
            <a:r>
              <a:rPr lang="en-US" sz="2400" dirty="0" err="1"/>
              <a:t>ապահովում</a:t>
            </a:r>
            <a:r>
              <a:rPr lang="en-US" sz="2400" dirty="0"/>
              <a:t> Է </a:t>
            </a:r>
            <a:r>
              <a:rPr lang="en-US" sz="2400" dirty="0" err="1"/>
              <a:t>մարքեթինգի</a:t>
            </a:r>
            <a:r>
              <a:rPr lang="en-US" sz="2400" dirty="0"/>
              <a:t>, </a:t>
            </a:r>
            <a:r>
              <a:rPr lang="en-US" sz="2400" dirty="0" err="1"/>
              <a:t>առևտրի</a:t>
            </a:r>
            <a:r>
              <a:rPr lang="en-US" sz="2400" dirty="0"/>
              <a:t> և </a:t>
            </a:r>
            <a:r>
              <a:rPr lang="en-US" sz="2400" dirty="0" err="1"/>
              <a:t>սպասարկման</a:t>
            </a:r>
            <a:r>
              <a:rPr lang="en-US" sz="2400" dirty="0"/>
              <a:t> </a:t>
            </a:r>
            <a:r>
              <a:rPr lang="en-US" sz="2400" dirty="0" err="1"/>
              <a:t>ոլորտներում</a:t>
            </a:r>
            <a:r>
              <a:rPr lang="en-US" sz="2400" dirty="0"/>
              <a:t> </a:t>
            </a:r>
            <a:r>
              <a:rPr lang="en-US" sz="2400" dirty="0" err="1"/>
              <a:t>բոլոր</a:t>
            </a:r>
            <a:r>
              <a:rPr lang="en-US" sz="2400" dirty="0"/>
              <a:t> </a:t>
            </a:r>
            <a:r>
              <a:rPr lang="en-US" sz="2400" dirty="0" err="1"/>
              <a:t>անհրաժեշտ</a:t>
            </a:r>
            <a:r>
              <a:rPr lang="en-US" sz="2400" dirty="0"/>
              <a:t> </a:t>
            </a:r>
            <a:r>
              <a:rPr lang="en-US" sz="2400" dirty="0" err="1"/>
              <a:t>գործողությունների</a:t>
            </a:r>
            <a:r>
              <a:rPr lang="en-US" sz="2400" dirty="0"/>
              <a:t> </a:t>
            </a:r>
            <a:r>
              <a:rPr lang="en-US" sz="2400" dirty="0" err="1"/>
              <a:t>իրականացումը</a:t>
            </a:r>
            <a:r>
              <a:rPr lang="en-US" sz="2400" dirty="0"/>
              <a:t>: </a:t>
            </a:r>
            <a:r>
              <a:rPr lang="en-US" sz="2400" dirty="0" err="1"/>
              <a:t>Գործառութային</a:t>
            </a:r>
            <a:r>
              <a:rPr lang="en-US" sz="2400" dirty="0"/>
              <a:t> </a:t>
            </a:r>
            <a:r>
              <a:rPr lang="en-US" sz="2400" b="1" dirty="0"/>
              <a:t>CRM</a:t>
            </a:r>
            <a:r>
              <a:rPr lang="en-US" sz="2400" dirty="0"/>
              <a:t> </a:t>
            </a:r>
            <a:r>
              <a:rPr lang="en-US" sz="2400" dirty="0" err="1"/>
              <a:t>համակարգում</a:t>
            </a:r>
            <a:r>
              <a:rPr lang="en-US" sz="2400" dirty="0"/>
              <a:t> </a:t>
            </a:r>
            <a:r>
              <a:rPr lang="en-US" sz="2400" dirty="0" err="1"/>
              <a:t>այս</a:t>
            </a:r>
            <a:r>
              <a:rPr lang="en-US" sz="2400" dirty="0"/>
              <a:t> </a:t>
            </a:r>
            <a:r>
              <a:rPr lang="en-US" sz="2400" dirty="0" err="1"/>
              <a:t>բաժինների</a:t>
            </a:r>
            <a:r>
              <a:rPr lang="en-US" sz="2400" dirty="0"/>
              <a:t> </a:t>
            </a:r>
            <a:r>
              <a:rPr lang="en-US" sz="2400" dirty="0" err="1"/>
              <a:t>յուրաքանչյուր</a:t>
            </a:r>
            <a:r>
              <a:rPr lang="en-US" sz="2400" dirty="0"/>
              <a:t> </a:t>
            </a:r>
            <a:r>
              <a:rPr lang="en-US" sz="2400" dirty="0" err="1"/>
              <a:t>համագործակցություն</a:t>
            </a:r>
            <a:r>
              <a:rPr lang="en-US" sz="2400" dirty="0"/>
              <a:t> </a:t>
            </a:r>
            <a:r>
              <a:rPr lang="en-US" sz="2400" dirty="0" err="1"/>
              <a:t>գրանցվում</a:t>
            </a:r>
            <a:r>
              <a:rPr lang="en-US" sz="2400" dirty="0"/>
              <a:t> Է </a:t>
            </a:r>
            <a:r>
              <a:rPr lang="en-US" sz="2400" dirty="0" err="1"/>
              <a:t>տվյալների</a:t>
            </a:r>
            <a:r>
              <a:rPr lang="en-US" sz="2400" dirty="0"/>
              <a:t> </a:t>
            </a:r>
            <a:r>
              <a:rPr lang="en-US" sz="2400" dirty="0" err="1"/>
              <a:t>բազայում</a:t>
            </a:r>
            <a:r>
              <a:rPr lang="en-US" sz="2400" dirty="0"/>
              <a:t>՝ </a:t>
            </a:r>
            <a:r>
              <a:rPr lang="en-US" sz="2400" dirty="0" err="1"/>
              <a:t>ինչպես</a:t>
            </a:r>
            <a:r>
              <a:rPr lang="en-US" sz="2400" dirty="0"/>
              <a:t> </a:t>
            </a:r>
            <a:r>
              <a:rPr lang="en-US" sz="2400" dirty="0" err="1"/>
              <a:t>օրինակ</a:t>
            </a:r>
            <a:r>
              <a:rPr lang="en-US" sz="2400" dirty="0"/>
              <a:t> </a:t>
            </a:r>
            <a:r>
              <a:rPr lang="en-US" sz="2400" dirty="0" err="1"/>
              <a:t>հաճախորդի</a:t>
            </a:r>
            <a:r>
              <a:rPr lang="en-US" sz="2400" dirty="0"/>
              <a:t> </a:t>
            </a:r>
            <a:r>
              <a:rPr lang="en-US" sz="2400" dirty="0" err="1"/>
              <a:t>գնումների</a:t>
            </a:r>
            <a:r>
              <a:rPr lang="en-US" sz="2400" dirty="0"/>
              <a:t> </a:t>
            </a:r>
            <a:r>
              <a:rPr lang="en-US" sz="2400" dirty="0" err="1"/>
              <a:t>ցանկը</a:t>
            </a:r>
            <a:r>
              <a:rPr lang="en-US" sz="2400" dirty="0"/>
              <a:t>, </a:t>
            </a:r>
            <a:r>
              <a:rPr lang="en-US" sz="2400" dirty="0" err="1"/>
              <a:t>հեռախոսային</a:t>
            </a:r>
            <a:r>
              <a:rPr lang="en-US" sz="2400" dirty="0"/>
              <a:t> </a:t>
            </a:r>
            <a:r>
              <a:rPr lang="en-US" sz="2400" dirty="0" err="1"/>
              <a:t>խոսակցությունների</a:t>
            </a:r>
            <a:r>
              <a:rPr lang="en-US" sz="2400" dirty="0"/>
              <a:t> </a:t>
            </a:r>
            <a:r>
              <a:rPr lang="en-US" sz="2400" dirty="0" err="1"/>
              <a:t>արդյունքները</a:t>
            </a:r>
            <a:r>
              <a:rPr lang="en-US" sz="2400" dirty="0"/>
              <a:t> և </a:t>
            </a:r>
            <a:r>
              <a:rPr lang="en-US" sz="2400" dirty="0" err="1"/>
              <a:t>այլն</a:t>
            </a:r>
            <a:r>
              <a:rPr lang="en-US" sz="2400" dirty="0"/>
              <a:t>:</a:t>
            </a:r>
          </a:p>
          <a:p>
            <a:pPr marL="0" indent="0" algn="just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91410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404664"/>
            <a:ext cx="735516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err="1"/>
              <a:t>Վերլուծական</a:t>
            </a:r>
            <a:r>
              <a:rPr lang="en-US" sz="2400" b="1" dirty="0"/>
              <a:t> CRM </a:t>
            </a:r>
            <a:r>
              <a:rPr lang="en-US" sz="2400" dirty="0" err="1"/>
              <a:t>համակարգը</a:t>
            </a:r>
            <a:r>
              <a:rPr lang="en-US" sz="2400" dirty="0"/>
              <a:t> </a:t>
            </a:r>
            <a:r>
              <a:rPr lang="en-US" sz="2400" dirty="0" err="1"/>
              <a:t>սերտորեն</a:t>
            </a:r>
            <a:r>
              <a:rPr lang="en-US" sz="2400" dirty="0"/>
              <a:t> </a:t>
            </a:r>
            <a:r>
              <a:rPr lang="en-US" sz="2400" dirty="0" err="1"/>
              <a:t>կապված</a:t>
            </a:r>
            <a:r>
              <a:rPr lang="en-US" sz="2400" dirty="0"/>
              <a:t> է  </a:t>
            </a:r>
            <a:r>
              <a:rPr lang="en-US" sz="2400" dirty="0" err="1"/>
              <a:t>գործառութային</a:t>
            </a:r>
            <a:r>
              <a:rPr lang="en-US" sz="2400" dirty="0"/>
              <a:t>  </a:t>
            </a:r>
            <a:r>
              <a:rPr lang="en-US" sz="2400" b="1" dirty="0"/>
              <a:t>CRM</a:t>
            </a:r>
            <a:r>
              <a:rPr lang="en-US" sz="2400" dirty="0"/>
              <a:t> </a:t>
            </a:r>
            <a:r>
              <a:rPr lang="en-US" sz="2400" dirty="0" err="1"/>
              <a:t>համակարգի</a:t>
            </a:r>
            <a:r>
              <a:rPr lang="en-US" sz="2400" dirty="0"/>
              <a:t> </a:t>
            </a:r>
            <a:r>
              <a:rPr lang="en-US" sz="2400" dirty="0" err="1"/>
              <a:t>հետ</a:t>
            </a:r>
            <a:r>
              <a:rPr lang="en-US" sz="2400" dirty="0"/>
              <a:t>: </a:t>
            </a:r>
            <a:r>
              <a:rPr lang="en-US" sz="2400" dirty="0" err="1"/>
              <a:t>Այն</a:t>
            </a:r>
            <a:r>
              <a:rPr lang="en-US" sz="2400" dirty="0"/>
              <a:t> </a:t>
            </a:r>
            <a:r>
              <a:rPr lang="en-US" sz="2400" dirty="0" err="1"/>
              <a:t>ներառում</a:t>
            </a:r>
            <a:r>
              <a:rPr lang="en-US" sz="2400" dirty="0"/>
              <a:t> է </a:t>
            </a:r>
            <a:r>
              <a:rPr lang="en-US" sz="2400" dirty="0" err="1"/>
              <a:t>գործողություններ</a:t>
            </a:r>
            <a:r>
              <a:rPr lang="en-US" sz="2400" dirty="0"/>
              <a:t>, </a:t>
            </a:r>
            <a:r>
              <a:rPr lang="en-US" sz="2400" dirty="0" err="1"/>
              <a:t>որոնք</a:t>
            </a:r>
            <a:r>
              <a:rPr lang="en-US" sz="2400" dirty="0"/>
              <a:t> </a:t>
            </a:r>
            <a:r>
              <a:rPr lang="en-US" sz="2400" dirty="0" err="1"/>
              <a:t>ձեռք</a:t>
            </a:r>
            <a:r>
              <a:rPr lang="en-US" sz="2400" dirty="0"/>
              <a:t> </a:t>
            </a:r>
            <a:r>
              <a:rPr lang="en-US" sz="2400" dirty="0" err="1"/>
              <a:t>են</a:t>
            </a:r>
            <a:r>
              <a:rPr lang="en-US" sz="2400" dirty="0"/>
              <a:t> </a:t>
            </a:r>
            <a:r>
              <a:rPr lang="en-US" sz="2400" dirty="0" err="1"/>
              <a:t>բերում</a:t>
            </a:r>
            <a:r>
              <a:rPr lang="en-US" sz="2400" dirty="0"/>
              <a:t>, </a:t>
            </a:r>
            <a:r>
              <a:rPr lang="en-US" sz="2400" dirty="0" err="1"/>
              <a:t>պահպանում</a:t>
            </a:r>
            <a:r>
              <a:rPr lang="en-US" sz="2400" dirty="0"/>
              <a:t>, </a:t>
            </a:r>
            <a:r>
              <a:rPr lang="en-US" sz="2400" dirty="0" err="1"/>
              <a:t>մշակում</a:t>
            </a:r>
            <a:r>
              <a:rPr lang="en-US" sz="2400" dirty="0"/>
              <a:t>, </a:t>
            </a:r>
            <a:r>
              <a:rPr lang="en-US" sz="2400" dirty="0" err="1"/>
              <a:t>մեկնաբանում</a:t>
            </a:r>
            <a:r>
              <a:rPr lang="en-US" sz="2400" dirty="0"/>
              <a:t> և </a:t>
            </a:r>
            <a:r>
              <a:rPr lang="en-US" sz="2400" dirty="0" err="1"/>
              <a:t>հաշվետվությունների</a:t>
            </a:r>
            <a:r>
              <a:rPr lang="en-US" sz="2400" dirty="0"/>
              <a:t> </a:t>
            </a:r>
            <a:r>
              <a:rPr lang="en-US" sz="2400" dirty="0" err="1"/>
              <a:t>տեսքով</a:t>
            </a:r>
            <a:r>
              <a:rPr lang="en-US" sz="2400" dirty="0"/>
              <a:t> </a:t>
            </a:r>
            <a:r>
              <a:rPr lang="en-US" sz="2400" dirty="0" err="1"/>
              <a:t>հաճախորդի</a:t>
            </a:r>
            <a:r>
              <a:rPr lang="en-US" sz="2400" dirty="0"/>
              <a:t> </a:t>
            </a:r>
            <a:r>
              <a:rPr lang="en-US" sz="2400" dirty="0" err="1"/>
              <a:t>տվյալները</a:t>
            </a:r>
            <a:r>
              <a:rPr lang="en-US" sz="2400" dirty="0"/>
              <a:t> </a:t>
            </a:r>
            <a:r>
              <a:rPr lang="en-US" sz="2400" dirty="0" err="1"/>
              <a:t>տրամադրում</a:t>
            </a:r>
            <a:r>
              <a:rPr lang="en-US" sz="2400" dirty="0"/>
              <a:t> </a:t>
            </a:r>
            <a:r>
              <a:rPr lang="en-US" sz="2400" dirty="0" err="1"/>
              <a:t>օգտատերին</a:t>
            </a:r>
            <a:r>
              <a:rPr lang="en-US" sz="2400" dirty="0"/>
              <a:t>, </a:t>
            </a:r>
            <a:r>
              <a:rPr lang="en-US" sz="2400" dirty="0" err="1"/>
              <a:t>որը</a:t>
            </a:r>
            <a:r>
              <a:rPr lang="en-US" sz="2400" dirty="0"/>
              <a:t> </a:t>
            </a:r>
            <a:r>
              <a:rPr lang="en-US" sz="2400" dirty="0" err="1"/>
              <a:t>հետո</a:t>
            </a:r>
            <a:r>
              <a:rPr lang="en-US" sz="2400" dirty="0"/>
              <a:t> </a:t>
            </a:r>
            <a:r>
              <a:rPr lang="en-US" sz="2400" dirty="0" err="1"/>
              <a:t>վերլուծում</a:t>
            </a:r>
            <a:r>
              <a:rPr lang="en-US" sz="2400" dirty="0"/>
              <a:t> է </a:t>
            </a:r>
            <a:r>
              <a:rPr lang="en-US" sz="2400" dirty="0" err="1"/>
              <a:t>դրանք</a:t>
            </a:r>
            <a:r>
              <a:rPr lang="en-US" sz="2400" dirty="0"/>
              <a:t> </a:t>
            </a:r>
            <a:r>
              <a:rPr lang="en-US" sz="2400" dirty="0" err="1"/>
              <a:t>կազմակերպության</a:t>
            </a:r>
            <a:r>
              <a:rPr lang="en-US" sz="2400" dirty="0"/>
              <a:t> </a:t>
            </a:r>
            <a:r>
              <a:rPr lang="en-US" sz="2400" dirty="0" err="1"/>
              <a:t>շահերից</a:t>
            </a:r>
            <a:r>
              <a:rPr lang="en-US" sz="2400" dirty="0"/>
              <a:t> </a:t>
            </a:r>
            <a:r>
              <a:rPr lang="en-US" sz="2400" dirty="0" err="1"/>
              <a:t>ելնելով</a:t>
            </a:r>
            <a:r>
              <a:rPr lang="en-US" sz="2400" dirty="0"/>
              <a:t>: </a:t>
            </a:r>
            <a:r>
              <a:rPr lang="en-US" sz="2400" dirty="0" err="1"/>
              <a:t>Այս</a:t>
            </a:r>
            <a:r>
              <a:rPr lang="en-US" sz="2400" dirty="0"/>
              <a:t> </a:t>
            </a:r>
            <a:r>
              <a:rPr lang="en-US" sz="2400" dirty="0" err="1"/>
              <a:t>տվյալների</a:t>
            </a:r>
            <a:r>
              <a:rPr lang="en-US" sz="2400" dirty="0"/>
              <a:t> </a:t>
            </a:r>
            <a:r>
              <a:rPr lang="en-US" sz="2400" dirty="0" err="1"/>
              <a:t>օգնությամբ</a:t>
            </a:r>
            <a:r>
              <a:rPr lang="en-US" sz="2400" dirty="0"/>
              <a:t>, </a:t>
            </a:r>
            <a:r>
              <a:rPr lang="en-US" sz="2400" dirty="0" err="1"/>
              <a:t>կազմակերպությունները</a:t>
            </a:r>
            <a:r>
              <a:rPr lang="en-US" sz="2400" dirty="0"/>
              <a:t> </a:t>
            </a:r>
            <a:r>
              <a:rPr lang="en-US" sz="2400" dirty="0" err="1"/>
              <a:t>կարող</a:t>
            </a:r>
            <a:r>
              <a:rPr lang="en-US" sz="2400" dirty="0"/>
              <a:t> </a:t>
            </a:r>
            <a:r>
              <a:rPr lang="en-US" sz="2400" dirty="0" err="1"/>
              <a:t>են</a:t>
            </a:r>
            <a:r>
              <a:rPr lang="en-US" sz="2400" dirty="0"/>
              <a:t> </a:t>
            </a:r>
            <a:r>
              <a:rPr lang="en-US" sz="2400" dirty="0" err="1"/>
              <a:t>ձևավորել</a:t>
            </a:r>
            <a:r>
              <a:rPr lang="en-US" sz="2400" dirty="0"/>
              <a:t> </a:t>
            </a:r>
            <a:r>
              <a:rPr lang="en-US" sz="2400" dirty="0" err="1"/>
              <a:t>մարքեթինգային</a:t>
            </a:r>
            <a:r>
              <a:rPr lang="en-US" sz="2400" dirty="0"/>
              <a:t>՝ </a:t>
            </a:r>
            <a:r>
              <a:rPr lang="en-US" sz="2400" dirty="0" err="1"/>
              <a:t>առավել</a:t>
            </a:r>
            <a:r>
              <a:rPr lang="en-US" sz="2400" dirty="0"/>
              <a:t> </a:t>
            </a:r>
            <a:r>
              <a:rPr lang="en-US" sz="2400" dirty="0" err="1"/>
              <a:t>կազմավորված</a:t>
            </a:r>
            <a:r>
              <a:rPr lang="en-US" sz="2400" dirty="0"/>
              <a:t> </a:t>
            </a:r>
            <a:r>
              <a:rPr lang="en-US" sz="2400" dirty="0" err="1"/>
              <a:t>բաժիններ</a:t>
            </a:r>
            <a:r>
              <a:rPr lang="en-US" sz="2400" dirty="0"/>
              <a:t>, </a:t>
            </a:r>
            <a:r>
              <a:rPr lang="en-US" sz="2400" dirty="0" err="1"/>
              <a:t>որոնք</a:t>
            </a:r>
            <a:r>
              <a:rPr lang="en-US" sz="2400" dirty="0"/>
              <a:t> </a:t>
            </a:r>
            <a:r>
              <a:rPr lang="en-US" sz="2400" dirty="0" err="1"/>
              <a:t>ավելի</a:t>
            </a:r>
            <a:r>
              <a:rPr lang="en-US" sz="2400" dirty="0"/>
              <a:t> </a:t>
            </a:r>
            <a:r>
              <a:rPr lang="en-US" sz="2400" dirty="0" err="1"/>
              <a:t>զգայուն</a:t>
            </a:r>
            <a:r>
              <a:rPr lang="en-US" sz="2400" dirty="0"/>
              <a:t> </a:t>
            </a:r>
            <a:r>
              <a:rPr lang="en-US" sz="2400" dirty="0" err="1"/>
              <a:t>կլինեն</a:t>
            </a:r>
            <a:r>
              <a:rPr lang="en-US" sz="2400" dirty="0"/>
              <a:t> </a:t>
            </a:r>
            <a:r>
              <a:rPr lang="en-US" sz="2400" dirty="0" err="1"/>
              <a:t>նպատակային</a:t>
            </a:r>
            <a:r>
              <a:rPr lang="en-US" sz="2400" dirty="0"/>
              <a:t> </a:t>
            </a:r>
            <a:r>
              <a:rPr lang="en-US" sz="2400" dirty="0" err="1"/>
              <a:t>շուկայի</a:t>
            </a:r>
            <a:r>
              <a:rPr lang="en-US" sz="2400" dirty="0"/>
              <a:t> </a:t>
            </a:r>
            <a:r>
              <a:rPr lang="en-US" sz="2400" dirty="0" err="1"/>
              <a:t>հանդեպ</a:t>
            </a:r>
            <a:r>
              <a:rPr lang="en-US" sz="2400" dirty="0"/>
              <a:t>, </a:t>
            </a:r>
            <a:r>
              <a:rPr lang="en-US" sz="2400" dirty="0" err="1"/>
              <a:t>քանի</a:t>
            </a:r>
            <a:r>
              <a:rPr lang="en-US" sz="2400" dirty="0"/>
              <a:t> </a:t>
            </a:r>
            <a:r>
              <a:rPr lang="en-US" sz="2400" dirty="0" err="1"/>
              <a:t>որ</a:t>
            </a:r>
            <a:r>
              <a:rPr lang="en-US" sz="2400" dirty="0"/>
              <a:t> </a:t>
            </a:r>
            <a:r>
              <a:rPr lang="en-US" sz="2400" dirty="0" err="1"/>
              <a:t>գործողությունների</a:t>
            </a:r>
            <a:r>
              <a:rPr lang="en-US" sz="2400" dirty="0"/>
              <a:t> </a:t>
            </a:r>
            <a:r>
              <a:rPr lang="en-US" sz="2400" dirty="0" err="1"/>
              <a:t>ընթացքում</a:t>
            </a:r>
            <a:r>
              <a:rPr lang="en-US" sz="2400" dirty="0"/>
              <a:t> </a:t>
            </a:r>
            <a:r>
              <a:rPr lang="en-US" sz="2400" dirty="0" err="1"/>
              <a:t>կարող</a:t>
            </a:r>
            <a:r>
              <a:rPr lang="en-US" sz="2400" dirty="0"/>
              <a:t> է </a:t>
            </a:r>
            <a:r>
              <a:rPr lang="en-US" sz="2400" dirty="0" err="1"/>
              <a:t>պարզվել</a:t>
            </a:r>
            <a:r>
              <a:rPr lang="en-US" sz="2400" dirty="0"/>
              <a:t>, </a:t>
            </a:r>
            <a:r>
              <a:rPr lang="en-US" sz="2400" dirty="0" err="1"/>
              <a:t>որ</a:t>
            </a:r>
            <a:r>
              <a:rPr lang="en-US" sz="2400" dirty="0"/>
              <a:t> </a:t>
            </a:r>
            <a:r>
              <a:rPr lang="en-US" sz="2400" dirty="0" err="1"/>
              <a:t>կարիք</a:t>
            </a:r>
            <a:r>
              <a:rPr lang="en-US" sz="2400" dirty="0"/>
              <a:t> </a:t>
            </a:r>
            <a:r>
              <a:rPr lang="en-US" sz="2400" dirty="0" err="1"/>
              <a:t>կա</a:t>
            </a:r>
            <a:r>
              <a:rPr lang="en-US" sz="2400" dirty="0"/>
              <a:t> </a:t>
            </a:r>
            <a:r>
              <a:rPr lang="en-US" sz="2400" dirty="0" err="1"/>
              <a:t>գնային</a:t>
            </a:r>
            <a:r>
              <a:rPr lang="en-US" sz="2400" dirty="0"/>
              <a:t> </a:t>
            </a:r>
            <a:r>
              <a:rPr lang="en-US" sz="2400" dirty="0" err="1"/>
              <a:t>համակարգում</a:t>
            </a:r>
            <a:r>
              <a:rPr lang="en-US" sz="2400" dirty="0"/>
              <a:t> </a:t>
            </a:r>
            <a:r>
              <a:rPr lang="en-US" sz="2400" dirty="0" err="1"/>
              <a:t>փոփոխություններ</a:t>
            </a:r>
            <a:r>
              <a:rPr lang="en-US" sz="2400" dirty="0"/>
              <a:t> </a:t>
            </a:r>
            <a:r>
              <a:rPr lang="en-US" sz="2400" dirty="0" err="1"/>
              <a:t>կատարել</a:t>
            </a:r>
            <a:r>
              <a:rPr lang="en-US" sz="2400" dirty="0"/>
              <a:t> </a:t>
            </a:r>
            <a:r>
              <a:rPr lang="en-US" sz="2400" dirty="0" err="1"/>
              <a:t>կամ</a:t>
            </a:r>
            <a:r>
              <a:rPr lang="en-US" sz="2400" dirty="0"/>
              <a:t> </a:t>
            </a:r>
            <a:r>
              <a:rPr lang="en-US" sz="2400" dirty="0" err="1"/>
              <a:t>պետք</a:t>
            </a:r>
            <a:r>
              <a:rPr lang="en-US" sz="2400" dirty="0"/>
              <a:t> է </a:t>
            </a:r>
            <a:r>
              <a:rPr lang="en-US" sz="2400" dirty="0" err="1"/>
              <a:t>նոր</a:t>
            </a:r>
            <a:r>
              <a:rPr lang="en-US" sz="2400" dirty="0"/>
              <a:t> </a:t>
            </a:r>
            <a:r>
              <a:rPr lang="en-US" sz="2400" dirty="0" err="1"/>
              <a:t>ապրանքատեսակներ</a:t>
            </a:r>
            <a:r>
              <a:rPr lang="en-US" sz="2400" dirty="0"/>
              <a:t> </a:t>
            </a:r>
            <a:r>
              <a:rPr lang="en-US" sz="2400" dirty="0" err="1"/>
              <a:t>մշակել</a:t>
            </a:r>
            <a:r>
              <a:rPr lang="en-US" sz="2400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xmlns="" val="2269320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268760"/>
            <a:ext cx="735516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err="1"/>
              <a:t>Գործակցային</a:t>
            </a:r>
            <a:r>
              <a:rPr lang="en-US" sz="2400" b="1" dirty="0"/>
              <a:t> CRM</a:t>
            </a:r>
            <a:r>
              <a:rPr lang="en-US" sz="2400" dirty="0"/>
              <a:t> </a:t>
            </a:r>
            <a:r>
              <a:rPr lang="en-US" sz="2400" dirty="0" err="1"/>
              <a:t>համակարգերը</a:t>
            </a:r>
            <a:r>
              <a:rPr lang="en-US" sz="2400" dirty="0"/>
              <a:t> </a:t>
            </a:r>
            <a:r>
              <a:rPr lang="en-US" sz="2400" dirty="0" err="1"/>
              <a:t>կապված</a:t>
            </a:r>
            <a:r>
              <a:rPr lang="en-US" sz="2400" dirty="0"/>
              <a:t> </a:t>
            </a:r>
            <a:r>
              <a:rPr lang="en-US" sz="2400" dirty="0" err="1"/>
              <a:t>են</a:t>
            </a:r>
            <a:r>
              <a:rPr lang="en-US" sz="2400" dirty="0"/>
              <a:t> </a:t>
            </a:r>
            <a:r>
              <a:rPr lang="en-US" sz="2400" dirty="0" err="1"/>
              <a:t>կատարողի</a:t>
            </a:r>
            <a:r>
              <a:rPr lang="en-US" sz="2400" dirty="0"/>
              <a:t> և </a:t>
            </a:r>
            <a:r>
              <a:rPr lang="en-US" sz="2400" dirty="0" err="1"/>
              <a:t>հաճախորդի</a:t>
            </a:r>
            <a:r>
              <a:rPr lang="en-US" sz="2400" dirty="0"/>
              <a:t> </a:t>
            </a:r>
            <a:r>
              <a:rPr lang="en-US" sz="2400" dirty="0" err="1"/>
              <a:t>միջև</a:t>
            </a:r>
            <a:r>
              <a:rPr lang="en-US" sz="2400" dirty="0"/>
              <a:t> </a:t>
            </a:r>
            <a:r>
              <a:rPr lang="en-US" sz="2400" dirty="0" err="1"/>
              <a:t>անհրաժեշտ</a:t>
            </a:r>
            <a:r>
              <a:rPr lang="en-US" sz="2400" dirty="0"/>
              <a:t> </a:t>
            </a:r>
            <a:r>
              <a:rPr lang="en-US" sz="2400" dirty="0" err="1"/>
              <a:t>հաղորդակցության</a:t>
            </a:r>
            <a:r>
              <a:rPr lang="en-US" sz="2400" dirty="0"/>
              <a:t>, </a:t>
            </a:r>
            <a:r>
              <a:rPr lang="en-US" sz="2400" dirty="0" err="1"/>
              <a:t>համակարգման</a:t>
            </a:r>
            <a:r>
              <a:rPr lang="en-US" sz="2400" dirty="0"/>
              <a:t> և </a:t>
            </a:r>
            <a:r>
              <a:rPr lang="en-US" sz="2400" dirty="0" err="1"/>
              <a:t>համատեղման</a:t>
            </a:r>
            <a:r>
              <a:rPr lang="en-US" sz="2400" dirty="0"/>
              <a:t> </a:t>
            </a:r>
            <a:r>
              <a:rPr lang="en-US" sz="2400" dirty="0" err="1"/>
              <a:t>բոլոր</a:t>
            </a:r>
            <a:r>
              <a:rPr lang="en-US" sz="2400" dirty="0"/>
              <a:t> </a:t>
            </a:r>
            <a:r>
              <a:rPr lang="en-US" sz="2400" dirty="0" err="1"/>
              <a:t>գործընթացներում</a:t>
            </a:r>
            <a:r>
              <a:rPr lang="en-US" sz="2400" dirty="0"/>
              <a:t>: </a:t>
            </a:r>
            <a:r>
              <a:rPr lang="en-US" sz="2400" dirty="0" err="1"/>
              <a:t>Այն</a:t>
            </a:r>
            <a:r>
              <a:rPr lang="en-US" sz="2400" dirty="0"/>
              <a:t> </a:t>
            </a:r>
            <a:r>
              <a:rPr lang="en-US" sz="2400" dirty="0" err="1"/>
              <a:t>հիմնականում</a:t>
            </a:r>
            <a:r>
              <a:rPr lang="en-US" sz="2400" dirty="0"/>
              <a:t> </a:t>
            </a:r>
            <a:r>
              <a:rPr lang="en-US" sz="2400" dirty="0" err="1"/>
              <a:t>իրականացնում</a:t>
            </a:r>
            <a:r>
              <a:rPr lang="en-US" sz="2400" dirty="0"/>
              <a:t> է </a:t>
            </a:r>
            <a:r>
              <a:rPr lang="en-US" sz="2400" dirty="0" err="1"/>
              <a:t>իր</a:t>
            </a:r>
            <a:r>
              <a:rPr lang="en-US" sz="2400" dirty="0"/>
              <a:t> </a:t>
            </a:r>
            <a:r>
              <a:rPr lang="en-US" sz="2400" dirty="0" err="1"/>
              <a:t>գործողությունները</a:t>
            </a:r>
            <a:r>
              <a:rPr lang="en-US" sz="2400" dirty="0"/>
              <a:t> </a:t>
            </a:r>
            <a:r>
              <a:rPr lang="en-US" sz="2400" dirty="0" err="1"/>
              <a:t>էլեկտրոնային</a:t>
            </a:r>
            <a:r>
              <a:rPr lang="en-US" sz="2400" dirty="0"/>
              <a:t> </a:t>
            </a:r>
            <a:r>
              <a:rPr lang="en-US" sz="2400" dirty="0" err="1"/>
              <a:t>առևտրի</a:t>
            </a:r>
            <a:r>
              <a:rPr lang="en-US" sz="2400" dirty="0"/>
              <a:t> </a:t>
            </a:r>
            <a:r>
              <a:rPr lang="en-US" sz="2400" dirty="0" err="1"/>
              <a:t>շրջանակներում</a:t>
            </a:r>
            <a:r>
              <a:rPr lang="en-US" sz="2400" dirty="0"/>
              <a:t>՝ </a:t>
            </a:r>
            <a:r>
              <a:rPr lang="en-US" sz="2400" dirty="0" err="1"/>
              <a:t>ներառելով</a:t>
            </a:r>
            <a:r>
              <a:rPr lang="en-US" sz="2400" dirty="0"/>
              <a:t> </a:t>
            </a:r>
            <a:r>
              <a:rPr lang="en-US" sz="2400" dirty="0" err="1"/>
              <a:t>վաճառքի</a:t>
            </a:r>
            <a:r>
              <a:rPr lang="en-US" sz="2400" dirty="0"/>
              <a:t> և </a:t>
            </a:r>
            <a:r>
              <a:rPr lang="en-US" sz="2400" dirty="0" err="1"/>
              <a:t>գնման</a:t>
            </a:r>
            <a:r>
              <a:rPr lang="en-US" sz="2400" dirty="0"/>
              <a:t> </a:t>
            </a:r>
            <a:r>
              <a:rPr lang="en-US" sz="2400" dirty="0" err="1"/>
              <a:t>գործընթացները</a:t>
            </a:r>
            <a:r>
              <a:rPr lang="en-US" sz="2400" dirty="0"/>
              <a:t> </a:t>
            </a:r>
            <a:r>
              <a:rPr lang="en-US" sz="2400" dirty="0" err="1"/>
              <a:t>մի</a:t>
            </a:r>
            <a:r>
              <a:rPr lang="en-US" sz="2400" dirty="0"/>
              <a:t> </a:t>
            </a:r>
            <a:r>
              <a:rPr lang="en-US" sz="2400" dirty="0" err="1"/>
              <a:t>ամբողջության</a:t>
            </a:r>
            <a:r>
              <a:rPr lang="en-US" sz="2400" dirty="0"/>
              <a:t> </a:t>
            </a:r>
            <a:r>
              <a:rPr lang="en-US" sz="2400" dirty="0" err="1"/>
              <a:t>մեջ</a:t>
            </a:r>
            <a:r>
              <a:rPr lang="en-US" sz="2400" dirty="0"/>
              <a:t>: </a:t>
            </a:r>
            <a:r>
              <a:rPr lang="en-US" sz="2400" dirty="0" err="1"/>
              <a:t>Գործակցային</a:t>
            </a:r>
            <a:r>
              <a:rPr lang="en-US" sz="2400" dirty="0"/>
              <a:t> </a:t>
            </a:r>
            <a:r>
              <a:rPr lang="en-US" sz="2400" b="1" dirty="0"/>
              <a:t>CRM</a:t>
            </a:r>
            <a:r>
              <a:rPr lang="en-US" sz="2400" dirty="0"/>
              <a:t> </a:t>
            </a:r>
            <a:r>
              <a:rPr lang="en-US" sz="2400" dirty="0" err="1"/>
              <a:t>համակարգերը</a:t>
            </a:r>
            <a:r>
              <a:rPr lang="en-US" sz="2400" dirty="0"/>
              <a:t> </a:t>
            </a:r>
            <a:r>
              <a:rPr lang="en-US" sz="2400" dirty="0" err="1"/>
              <a:t>ենթադրում</a:t>
            </a:r>
            <a:r>
              <a:rPr lang="en-US" sz="2400" dirty="0"/>
              <a:t> </a:t>
            </a:r>
            <a:r>
              <a:rPr lang="en-US" sz="2400" dirty="0" err="1"/>
              <a:t>ենպատվիրատուների</a:t>
            </a:r>
            <a:r>
              <a:rPr lang="en-US" sz="2400" dirty="0"/>
              <a:t> </a:t>
            </a:r>
            <a:r>
              <a:rPr lang="en-US" sz="2400" dirty="0" err="1"/>
              <a:t>հետ</a:t>
            </a:r>
            <a:r>
              <a:rPr lang="en-US" sz="2400" dirty="0"/>
              <a:t> </a:t>
            </a:r>
            <a:r>
              <a:rPr lang="en-US" sz="2400" dirty="0" err="1"/>
              <a:t>անմիջական</a:t>
            </a:r>
            <a:r>
              <a:rPr lang="en-US" sz="2400" dirty="0"/>
              <a:t> </a:t>
            </a:r>
            <a:r>
              <a:rPr lang="en-US" sz="2400" dirty="0" err="1"/>
              <a:t>շփում</a:t>
            </a:r>
            <a:r>
              <a:rPr lang="en-US" sz="2400" dirty="0"/>
              <a:t>:</a:t>
            </a:r>
          </a:p>
          <a:p>
            <a:pPr marL="0" indent="0" algn="just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110574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0952" y="980728"/>
            <a:ext cx="7581528" cy="452596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u="sng" dirty="0" err="1"/>
              <a:t>Այն</a:t>
            </a:r>
            <a:r>
              <a:rPr lang="en-US" u="sng" dirty="0"/>
              <a:t> </a:t>
            </a:r>
            <a:r>
              <a:rPr lang="en-US" u="sng" dirty="0" err="1"/>
              <a:t>կարող</a:t>
            </a:r>
            <a:r>
              <a:rPr lang="en-US" u="sng" dirty="0"/>
              <a:t> է </a:t>
            </a:r>
            <a:r>
              <a:rPr lang="en-US" u="sng" dirty="0" err="1"/>
              <a:t>ներառել</a:t>
            </a:r>
            <a:r>
              <a:rPr lang="en-US" u="sng" dirty="0"/>
              <a:t>՝</a:t>
            </a:r>
            <a:endParaRPr lang="en-US" dirty="0"/>
          </a:p>
          <a:p>
            <a:pPr lvl="0" algn="just"/>
            <a:r>
              <a:rPr lang="en-US" b="1" dirty="0" err="1"/>
              <a:t>Այցելություններ</a:t>
            </a:r>
            <a:r>
              <a:rPr lang="en-US" b="1" dirty="0"/>
              <a:t> </a:t>
            </a:r>
            <a:r>
              <a:rPr lang="en-US" b="1" dirty="0" err="1"/>
              <a:t>վեբ-կայք</a:t>
            </a:r>
            <a:r>
              <a:rPr lang="en-US" b="1" dirty="0"/>
              <a:t>,</a:t>
            </a:r>
            <a:endParaRPr lang="en-US" dirty="0"/>
          </a:p>
          <a:p>
            <a:pPr lvl="0" algn="just"/>
            <a:r>
              <a:rPr lang="en-US" b="1" dirty="0" err="1"/>
              <a:t>Շփում</a:t>
            </a:r>
            <a:r>
              <a:rPr lang="en-US" b="1" dirty="0"/>
              <a:t> </a:t>
            </a:r>
            <a:r>
              <a:rPr lang="en-US" b="1" dirty="0" err="1"/>
              <a:t>էլ</a:t>
            </a:r>
            <a:r>
              <a:rPr lang="en-US" b="1" dirty="0"/>
              <a:t>. </a:t>
            </a:r>
            <a:r>
              <a:rPr lang="en-US" b="1" dirty="0" err="1"/>
              <a:t>փոստով</a:t>
            </a:r>
            <a:r>
              <a:rPr lang="en-US" b="1" dirty="0"/>
              <a:t>,</a:t>
            </a:r>
            <a:endParaRPr lang="en-US" dirty="0"/>
          </a:p>
          <a:p>
            <a:pPr lvl="0" algn="just"/>
            <a:r>
              <a:rPr lang="en-US" b="1" dirty="0" err="1"/>
              <a:t>Հեռախոսային</a:t>
            </a:r>
            <a:r>
              <a:rPr lang="en-US" b="1" dirty="0"/>
              <a:t>  </a:t>
            </a:r>
            <a:r>
              <a:rPr lang="en-US" b="1" dirty="0" err="1"/>
              <a:t>կապ</a:t>
            </a:r>
            <a:r>
              <a:rPr lang="en-US" b="1" dirty="0"/>
              <a:t> և </a:t>
            </a:r>
            <a:r>
              <a:rPr lang="en-US" b="1" dirty="0" err="1"/>
              <a:t>այլն</a:t>
            </a:r>
            <a:r>
              <a:rPr lang="en-US" b="1" dirty="0" smtClean="0"/>
              <a:t>։</a:t>
            </a:r>
          </a:p>
          <a:p>
            <a:pPr marL="0" lv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b="1" dirty="0"/>
              <a:t>CRM</a:t>
            </a:r>
            <a:r>
              <a:rPr lang="en-US" dirty="0"/>
              <a:t> </a:t>
            </a:r>
            <a:r>
              <a:rPr lang="en-US" dirty="0" err="1"/>
              <a:t>համակարգի</a:t>
            </a:r>
            <a:r>
              <a:rPr lang="en-US" dirty="0"/>
              <a:t> </a:t>
            </a:r>
            <a:r>
              <a:rPr lang="en-US" dirty="0" err="1"/>
              <a:t>այս</a:t>
            </a:r>
            <a:r>
              <a:rPr lang="en-US" dirty="0"/>
              <a:t> </a:t>
            </a:r>
            <a:r>
              <a:rPr lang="en-US" dirty="0" err="1"/>
              <a:t>տիպը</a:t>
            </a:r>
            <a:r>
              <a:rPr lang="en-US" dirty="0"/>
              <a:t> </a:t>
            </a:r>
            <a:r>
              <a:rPr lang="en-US" dirty="0" err="1"/>
              <a:t>հաճախ</a:t>
            </a:r>
            <a:r>
              <a:rPr lang="en-US" dirty="0"/>
              <a:t> </a:t>
            </a:r>
            <a:r>
              <a:rPr lang="en-US" dirty="0" err="1"/>
              <a:t>անվանում</a:t>
            </a:r>
            <a:r>
              <a:rPr lang="en-US" dirty="0"/>
              <a:t> </a:t>
            </a:r>
            <a:r>
              <a:rPr lang="en-US" dirty="0" err="1"/>
              <a:t>են</a:t>
            </a:r>
            <a:r>
              <a:rPr lang="en-US" dirty="0"/>
              <a:t> </a:t>
            </a:r>
            <a:r>
              <a:rPr lang="en-US" dirty="0" err="1"/>
              <a:t>ինքնասպասարկում</a:t>
            </a:r>
            <a:r>
              <a:rPr lang="en-US" dirty="0"/>
              <a:t>, </a:t>
            </a:r>
            <a:r>
              <a:rPr lang="en-US" dirty="0" err="1"/>
              <a:t>քանի</a:t>
            </a:r>
            <a:r>
              <a:rPr lang="en-US" dirty="0"/>
              <a:t> </a:t>
            </a:r>
            <a:r>
              <a:rPr lang="en-US" dirty="0" err="1"/>
              <a:t>որ</a:t>
            </a:r>
            <a:r>
              <a:rPr lang="en-US" dirty="0"/>
              <a:t> </a:t>
            </a:r>
            <a:r>
              <a:rPr lang="en-US" dirty="0" err="1"/>
              <a:t>այն</a:t>
            </a:r>
            <a:r>
              <a:rPr lang="en-US" dirty="0"/>
              <a:t> </a:t>
            </a:r>
            <a:r>
              <a:rPr lang="en-US" dirty="0" err="1"/>
              <a:t>իր</a:t>
            </a:r>
            <a:r>
              <a:rPr lang="en-US" dirty="0"/>
              <a:t> </a:t>
            </a:r>
            <a:r>
              <a:rPr lang="en-US" dirty="0" err="1"/>
              <a:t>մեջ</a:t>
            </a:r>
            <a:r>
              <a:rPr lang="en-US" dirty="0"/>
              <a:t> </a:t>
            </a:r>
            <a:r>
              <a:rPr lang="en-US" dirty="0" err="1"/>
              <a:t>ներառում</a:t>
            </a:r>
            <a:r>
              <a:rPr lang="en-US" dirty="0"/>
              <a:t> է, </a:t>
            </a:r>
            <a:r>
              <a:rPr lang="en-US" dirty="0" err="1"/>
              <a:t>թե</a:t>
            </a:r>
            <a:r>
              <a:rPr lang="en-US" dirty="0"/>
              <a:t> </a:t>
            </a:r>
            <a:r>
              <a:rPr lang="en-US" dirty="0" err="1"/>
              <a:t>երբ</a:t>
            </a:r>
            <a:r>
              <a:rPr lang="en-US" dirty="0"/>
              <a:t> է </a:t>
            </a:r>
            <a:r>
              <a:rPr lang="en-US" dirty="0" err="1"/>
              <a:t>հաճախորդը</a:t>
            </a:r>
            <a:r>
              <a:rPr lang="en-US" dirty="0"/>
              <a:t> </a:t>
            </a:r>
            <a:r>
              <a:rPr lang="en-US" dirty="0" err="1"/>
              <a:t>օգտվում</a:t>
            </a:r>
            <a:r>
              <a:rPr lang="en-US" dirty="0"/>
              <a:t> </a:t>
            </a:r>
            <a:r>
              <a:rPr lang="en-US" dirty="0" err="1"/>
              <a:t>ինտերնետից</a:t>
            </a:r>
            <a:r>
              <a:rPr lang="en-US" dirty="0"/>
              <a:t>, </a:t>
            </a:r>
            <a:r>
              <a:rPr lang="en-US" dirty="0" err="1"/>
              <a:t>էլ</a:t>
            </a:r>
            <a:r>
              <a:rPr lang="en-US" dirty="0"/>
              <a:t>. </a:t>
            </a:r>
            <a:r>
              <a:rPr lang="en-US" dirty="0" err="1"/>
              <a:t>փոստից</a:t>
            </a:r>
            <a:r>
              <a:rPr lang="en-US" dirty="0"/>
              <a:t>, </a:t>
            </a:r>
            <a:r>
              <a:rPr lang="en-US" dirty="0" err="1"/>
              <a:t>հեռախոսից</a:t>
            </a:r>
            <a:r>
              <a:rPr lang="en-US" dirty="0"/>
              <a:t> </a:t>
            </a:r>
            <a:r>
              <a:rPr lang="en-US" dirty="0" err="1"/>
              <a:t>կամ</a:t>
            </a:r>
            <a:r>
              <a:rPr lang="en-US" dirty="0"/>
              <a:t> </a:t>
            </a:r>
            <a:r>
              <a:rPr lang="en-US" dirty="0" err="1"/>
              <a:t>որևէ</a:t>
            </a:r>
            <a:r>
              <a:rPr lang="en-US" dirty="0"/>
              <a:t> </a:t>
            </a:r>
            <a:r>
              <a:rPr lang="en-US" dirty="0" err="1"/>
              <a:t>ավտոմատացված</a:t>
            </a:r>
            <a:r>
              <a:rPr lang="en-US" dirty="0"/>
              <a:t> </a:t>
            </a:r>
            <a:r>
              <a:rPr lang="en-US" dirty="0" err="1"/>
              <a:t>համակարգից</a:t>
            </a:r>
            <a:r>
              <a:rPr lang="en-US" dirty="0"/>
              <a:t>՝ </a:t>
            </a:r>
            <a:r>
              <a:rPr lang="en-US" dirty="0" err="1"/>
              <a:t>տեղեկատվություն</a:t>
            </a:r>
            <a:r>
              <a:rPr lang="en-US" dirty="0"/>
              <a:t> </a:t>
            </a:r>
            <a:r>
              <a:rPr lang="en-US" dirty="0" err="1"/>
              <a:t>ստանալու</a:t>
            </a:r>
            <a:r>
              <a:rPr lang="en-US" dirty="0"/>
              <a:t> </a:t>
            </a:r>
            <a:r>
              <a:rPr lang="en-US" dirty="0" err="1"/>
              <a:t>կամ</a:t>
            </a:r>
            <a:r>
              <a:rPr lang="en-US" dirty="0"/>
              <a:t> </a:t>
            </a:r>
            <a:r>
              <a:rPr lang="en-US" dirty="0" err="1"/>
              <a:t>գործողություններն</a:t>
            </a:r>
            <a:r>
              <a:rPr lang="en-US" dirty="0"/>
              <a:t> </a:t>
            </a:r>
            <a:r>
              <a:rPr lang="en-US" dirty="0" err="1"/>
              <a:t>ավարտելու</a:t>
            </a:r>
            <a:r>
              <a:rPr lang="en-US" dirty="0"/>
              <a:t> </a:t>
            </a:r>
            <a:r>
              <a:rPr lang="en-US" dirty="0" err="1"/>
              <a:t>համար</a:t>
            </a:r>
            <a:r>
              <a:rPr lang="en-US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xmlns="" val="2456837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476672"/>
            <a:ext cx="7416824" cy="626469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 err="1"/>
              <a:t>Որպես</a:t>
            </a:r>
            <a:r>
              <a:rPr lang="en-US" sz="2400" dirty="0"/>
              <a:t> </a:t>
            </a:r>
            <a:r>
              <a:rPr lang="en-US" sz="2400" b="1" dirty="0"/>
              <a:t>CRM</a:t>
            </a:r>
            <a:r>
              <a:rPr lang="en-US" sz="2400" dirty="0"/>
              <a:t>  </a:t>
            </a:r>
            <a:r>
              <a:rPr lang="en-US" sz="2400" dirty="0" err="1"/>
              <a:t>համակարգի</a:t>
            </a:r>
            <a:r>
              <a:rPr lang="en-US" sz="2400" dirty="0"/>
              <a:t> </a:t>
            </a:r>
            <a:r>
              <a:rPr lang="en-US" sz="2400" dirty="0" err="1"/>
              <a:t>ֆունկցիոնալ</a:t>
            </a:r>
            <a:r>
              <a:rPr lang="en-US" sz="2400" dirty="0"/>
              <a:t> </a:t>
            </a:r>
            <a:r>
              <a:rPr lang="en-US" sz="2400" dirty="0" err="1"/>
              <a:t>բաղադրիչներ</a:t>
            </a:r>
            <a:r>
              <a:rPr lang="en-US" sz="2400" dirty="0"/>
              <a:t> </a:t>
            </a:r>
            <a:r>
              <a:rPr lang="en-US" sz="2400" dirty="0" err="1"/>
              <a:t>կարելի</a:t>
            </a:r>
            <a:r>
              <a:rPr lang="en-US" sz="2400" dirty="0"/>
              <a:t> է </a:t>
            </a:r>
            <a:r>
              <a:rPr lang="en-US" sz="2400" dirty="0" err="1" smtClean="0"/>
              <a:t>առանձնացնել</a:t>
            </a:r>
            <a:r>
              <a:rPr lang="en-US" sz="2400" dirty="0" smtClean="0"/>
              <a:t>՝</a:t>
            </a: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b="1" dirty="0" err="1" smtClean="0"/>
              <a:t>Վաճառքի</a:t>
            </a:r>
            <a:r>
              <a:rPr lang="en-US" sz="2400" b="1" dirty="0" smtClean="0"/>
              <a:t> </a:t>
            </a:r>
            <a:r>
              <a:rPr lang="en-US" sz="2400" b="1" dirty="0" err="1"/>
              <a:t>ավտոմատացում</a:t>
            </a:r>
            <a:r>
              <a:rPr lang="en-US" sz="2400" b="1" dirty="0"/>
              <a:t> (SFA- </a:t>
            </a:r>
            <a:r>
              <a:rPr lang="en-US" sz="2400" b="1" dirty="0" err="1"/>
              <a:t>SalesForce</a:t>
            </a:r>
            <a:r>
              <a:rPr lang="en-US" sz="2400" b="1" dirty="0"/>
              <a:t> Automation). </a:t>
            </a:r>
            <a:r>
              <a:rPr lang="en-US" sz="2400" dirty="0" err="1"/>
              <a:t>վաճառքի</a:t>
            </a:r>
            <a:r>
              <a:rPr lang="en-US" sz="2400" dirty="0"/>
              <a:t> </a:t>
            </a:r>
            <a:r>
              <a:rPr lang="en-US" sz="2400" dirty="0" err="1"/>
              <a:t>ավտոմատացումը</a:t>
            </a:r>
            <a:r>
              <a:rPr lang="en-US" sz="2400" dirty="0"/>
              <a:t> </a:t>
            </a:r>
            <a:r>
              <a:rPr lang="en-US" sz="2400" dirty="0" err="1"/>
              <a:t>իրենից</a:t>
            </a:r>
            <a:r>
              <a:rPr lang="en-US" sz="2400" dirty="0"/>
              <a:t> </a:t>
            </a:r>
            <a:r>
              <a:rPr lang="en-US" sz="2400" dirty="0" err="1"/>
              <a:t>ներկայացնում</a:t>
            </a:r>
            <a:r>
              <a:rPr lang="en-US" sz="2400" dirty="0"/>
              <a:t> Է </a:t>
            </a:r>
            <a:r>
              <a:rPr lang="en-US" sz="2400" dirty="0" err="1"/>
              <a:t>համապատասխան</a:t>
            </a:r>
            <a:r>
              <a:rPr lang="en-US" sz="2400" dirty="0"/>
              <a:t> </a:t>
            </a:r>
            <a:r>
              <a:rPr lang="en-US" sz="2400" dirty="0" err="1"/>
              <a:t>ծրագրային</a:t>
            </a:r>
            <a:r>
              <a:rPr lang="en-US" sz="2400" dirty="0"/>
              <a:t> </a:t>
            </a:r>
            <a:r>
              <a:rPr lang="en-US" sz="2400" dirty="0" err="1"/>
              <a:t>ապահովում</a:t>
            </a:r>
            <a:r>
              <a:rPr lang="en-US" sz="2400" dirty="0"/>
              <a:t>, </a:t>
            </a:r>
            <a:r>
              <a:rPr lang="en-US" sz="2400" dirty="0" err="1"/>
              <a:t>որը</a:t>
            </a:r>
            <a:r>
              <a:rPr lang="en-US" sz="2400" dirty="0"/>
              <a:t> </a:t>
            </a:r>
            <a:r>
              <a:rPr lang="en-US" sz="2400" dirty="0" err="1"/>
              <a:t>ավտոմատացնում</a:t>
            </a:r>
            <a:r>
              <a:rPr lang="en-US" sz="2400" dirty="0"/>
              <a:t> Է </a:t>
            </a:r>
            <a:r>
              <a:rPr lang="en-US" sz="2400" dirty="0" err="1"/>
              <a:t>այնպիսի</a:t>
            </a:r>
            <a:r>
              <a:rPr lang="en-US" sz="2400" dirty="0"/>
              <a:t> </a:t>
            </a:r>
            <a:r>
              <a:rPr lang="en-US" sz="2400" dirty="0" err="1"/>
              <a:t>բինես-գործընթացներ,ինչպիսիք</a:t>
            </a:r>
            <a:r>
              <a:rPr lang="en-US" sz="2400" dirty="0"/>
              <a:t> </a:t>
            </a:r>
            <a:r>
              <a:rPr lang="en-US" sz="2400" dirty="0" err="1"/>
              <a:t>են</a:t>
            </a:r>
            <a:r>
              <a:rPr lang="en-US" sz="2400" dirty="0"/>
              <a:t>՝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b="1" i="1" dirty="0" err="1"/>
              <a:t>պաշարների</a:t>
            </a:r>
            <a:r>
              <a:rPr lang="en-US" sz="2400" b="1" i="1" dirty="0"/>
              <a:t> </a:t>
            </a:r>
            <a:r>
              <a:rPr lang="en-US" sz="2400" b="1" i="1" dirty="0" err="1"/>
              <a:t>կառավարում</a:t>
            </a:r>
            <a:r>
              <a:rPr lang="en-US" sz="2400" b="1" i="1" dirty="0"/>
              <a:t>,</a:t>
            </a:r>
            <a:endParaRPr lang="en-US" sz="2400" dirty="0"/>
          </a:p>
          <a:p>
            <a:pPr marL="514350" lvl="0" indent="-514350">
              <a:buFont typeface="+mj-lt"/>
              <a:buAutoNum type="arabicPeriod"/>
            </a:pPr>
            <a:r>
              <a:rPr lang="en-US" sz="2400" b="1" i="1" dirty="0" err="1"/>
              <a:t>վաճառքի</a:t>
            </a:r>
            <a:r>
              <a:rPr lang="en-US" sz="2400" b="1" i="1" dirty="0"/>
              <a:t> </a:t>
            </a:r>
            <a:r>
              <a:rPr lang="en-US" sz="2400" b="1" i="1" dirty="0" err="1"/>
              <a:t>շրջանառություն</a:t>
            </a:r>
            <a:r>
              <a:rPr lang="en-US" sz="2400" b="1" i="1" dirty="0"/>
              <a:t>, </a:t>
            </a:r>
            <a:endParaRPr lang="en-US" sz="2400" dirty="0"/>
          </a:p>
          <a:p>
            <a:pPr marL="514350" lvl="0" indent="-514350">
              <a:buFont typeface="+mj-lt"/>
              <a:buAutoNum type="arabicPeriod"/>
            </a:pPr>
            <a:r>
              <a:rPr lang="en-US" sz="2400" b="1" i="1" dirty="0" err="1"/>
              <a:t>հաճախորդի</a:t>
            </a:r>
            <a:r>
              <a:rPr lang="en-US" sz="2400" b="1" i="1" dirty="0"/>
              <a:t> </a:t>
            </a:r>
            <a:r>
              <a:rPr lang="en-US" sz="2400" b="1" i="1" dirty="0" err="1"/>
              <a:t>հետ</a:t>
            </a:r>
            <a:r>
              <a:rPr lang="en-US" sz="2400" b="1" i="1" dirty="0"/>
              <a:t> </a:t>
            </a:r>
            <a:r>
              <a:rPr lang="en-US" sz="2400" b="1" i="1" dirty="0" err="1"/>
              <a:t>փոխhարաբերությունների</a:t>
            </a:r>
            <a:r>
              <a:rPr lang="en-US" sz="2400" b="1" i="1" dirty="0"/>
              <a:t> </a:t>
            </a:r>
            <a:r>
              <a:rPr lang="en-US" sz="2400" b="1" i="1" dirty="0" err="1" smtClean="0"/>
              <a:t>ետևում</a:t>
            </a:r>
            <a:r>
              <a:rPr lang="en-US" sz="2400" b="1" i="1" dirty="0"/>
              <a:t>, </a:t>
            </a:r>
            <a:endParaRPr lang="en-US" sz="2400" dirty="0"/>
          </a:p>
          <a:p>
            <a:pPr marL="514350" lvl="0" indent="-514350">
              <a:buFont typeface="+mj-lt"/>
              <a:buAutoNum type="arabicPeriod"/>
            </a:pPr>
            <a:r>
              <a:rPr lang="en-US" sz="2400" b="1" i="1" dirty="0" err="1"/>
              <a:t>վաճառքի</a:t>
            </a:r>
            <a:r>
              <a:rPr lang="en-US" sz="2400" b="1" i="1" dirty="0"/>
              <a:t> </a:t>
            </a:r>
            <a:r>
              <a:rPr lang="en-US" sz="2400" b="1" i="1" dirty="0" err="1"/>
              <a:t>ծավալների</a:t>
            </a:r>
            <a:r>
              <a:rPr lang="en-US" sz="2400" b="1" i="1" dirty="0"/>
              <a:t> </a:t>
            </a:r>
            <a:r>
              <a:rPr lang="en-US" sz="2400" b="1" i="1" dirty="0" err="1"/>
              <a:t>վերլուծություն</a:t>
            </a:r>
            <a:r>
              <a:rPr lang="en-US" sz="2400" b="1" i="1" dirty="0"/>
              <a:t>,</a:t>
            </a:r>
            <a:endParaRPr lang="en-US" sz="2400" dirty="0"/>
          </a:p>
          <a:p>
            <a:pPr marL="514350" lvl="0" indent="-514350">
              <a:buFont typeface="+mj-lt"/>
              <a:buAutoNum type="arabicPeriod"/>
            </a:pPr>
            <a:r>
              <a:rPr lang="en-US" sz="2400" b="1" i="1" dirty="0" err="1"/>
              <a:t>արտադրողականության</a:t>
            </a:r>
            <a:r>
              <a:rPr lang="en-US" sz="2400" b="1" i="1" dirty="0"/>
              <a:t> </a:t>
            </a:r>
            <a:r>
              <a:rPr lang="en-US" sz="2400" b="1" i="1" dirty="0" err="1"/>
              <a:t>մակարդակի</a:t>
            </a:r>
            <a:r>
              <a:rPr lang="en-US" sz="2400" b="1" i="1" dirty="0"/>
              <a:t> </a:t>
            </a:r>
            <a:r>
              <a:rPr lang="en-US" sz="2400" b="1" i="1" dirty="0" err="1"/>
              <a:t>վերլուծություն</a:t>
            </a:r>
            <a:r>
              <a:rPr lang="en-US" sz="2400" b="1" i="1" dirty="0"/>
              <a:t>։</a:t>
            </a: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685320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16632"/>
            <a:ext cx="735516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err="1"/>
              <a:t>Մարքեթինգի</a:t>
            </a:r>
            <a:r>
              <a:rPr lang="en-US" sz="2400" b="1" dirty="0"/>
              <a:t> </a:t>
            </a:r>
            <a:r>
              <a:rPr lang="en-US" sz="2400" b="1" dirty="0" err="1"/>
              <a:t>ավտոմատացում</a:t>
            </a:r>
            <a:r>
              <a:rPr lang="en-US" sz="2400" b="1" dirty="0"/>
              <a:t> (MA-marketing </a:t>
            </a:r>
            <a:r>
              <a:rPr lang="en-US" sz="2400" b="1" dirty="0" err="1"/>
              <a:t>Autamation</a:t>
            </a:r>
            <a:r>
              <a:rPr lang="en-US" sz="2400" b="1" dirty="0"/>
              <a:t>).</a:t>
            </a:r>
            <a:r>
              <a:rPr lang="en-US" sz="2400" dirty="0"/>
              <a:t> </a:t>
            </a:r>
            <a:r>
              <a:rPr lang="en-US" sz="2400" dirty="0" err="1"/>
              <a:t>մարքեթինգի</a:t>
            </a:r>
            <a:r>
              <a:rPr lang="en-US" sz="2400" dirty="0"/>
              <a:t> </a:t>
            </a:r>
            <a:r>
              <a:rPr lang="en-US" sz="2400" dirty="0" err="1"/>
              <a:t>նպատակներից</a:t>
            </a:r>
            <a:r>
              <a:rPr lang="en-US" sz="2400" dirty="0"/>
              <a:t> է </a:t>
            </a:r>
            <a:r>
              <a:rPr lang="en-US" sz="2400" dirty="0" err="1"/>
              <a:t>գործարարի</a:t>
            </a:r>
            <a:r>
              <a:rPr lang="en-US" sz="2400" dirty="0"/>
              <a:t>, </a:t>
            </a:r>
            <a:r>
              <a:rPr lang="en-US" sz="2400" dirty="0" err="1"/>
              <a:t>ձեռնարկության</a:t>
            </a:r>
            <a:r>
              <a:rPr lang="en-US" sz="2400" dirty="0"/>
              <a:t> </a:t>
            </a:r>
            <a:r>
              <a:rPr lang="en-US" sz="2400" dirty="0" err="1"/>
              <a:t>կամ</a:t>
            </a:r>
            <a:r>
              <a:rPr lang="en-US" sz="2400" dirty="0"/>
              <a:t> </a:t>
            </a:r>
            <a:r>
              <a:rPr lang="en-US" sz="2400" dirty="0" err="1"/>
              <a:t>կազմակերպության</a:t>
            </a:r>
            <a:r>
              <a:rPr lang="en-US" sz="2400" dirty="0"/>
              <a:t> </a:t>
            </a:r>
            <a:r>
              <a:rPr lang="en-US" sz="2400" dirty="0" err="1"/>
              <a:t>համար</a:t>
            </a:r>
            <a:r>
              <a:rPr lang="en-US" sz="2400" dirty="0"/>
              <a:t> </a:t>
            </a:r>
            <a:r>
              <a:rPr lang="en-US" sz="2400" dirty="0" err="1"/>
              <a:t>շահավետ</a:t>
            </a:r>
            <a:r>
              <a:rPr lang="en-US" sz="2400" dirty="0"/>
              <a:t> </a:t>
            </a:r>
            <a:r>
              <a:rPr lang="en-US" sz="2400" dirty="0" err="1"/>
              <a:t>երկարաժամկետ</a:t>
            </a:r>
            <a:r>
              <a:rPr lang="en-US" sz="2400" dirty="0"/>
              <a:t> և </a:t>
            </a:r>
            <a:r>
              <a:rPr lang="en-US" sz="2400" dirty="0" err="1"/>
              <a:t>կայուն</a:t>
            </a:r>
            <a:r>
              <a:rPr lang="en-US" sz="2400" dirty="0"/>
              <a:t> </a:t>
            </a:r>
            <a:r>
              <a:rPr lang="en-US" sz="2400" dirty="0" err="1"/>
              <a:t>փոխհարաբերությունների</a:t>
            </a:r>
            <a:r>
              <a:rPr lang="en-US" sz="2400" dirty="0"/>
              <a:t> </a:t>
            </a:r>
            <a:r>
              <a:rPr lang="en-US" sz="2400" dirty="0" err="1"/>
              <a:t>ու</a:t>
            </a:r>
            <a:r>
              <a:rPr lang="en-US" sz="2400" dirty="0"/>
              <a:t> </a:t>
            </a:r>
            <a:r>
              <a:rPr lang="en-US" sz="2400" dirty="0" err="1"/>
              <a:t>տնտեսական</a:t>
            </a:r>
            <a:r>
              <a:rPr lang="en-US" sz="2400" dirty="0"/>
              <a:t> </a:t>
            </a:r>
            <a:r>
              <a:rPr lang="en-US" sz="2400" dirty="0" err="1"/>
              <a:t>կապերի</a:t>
            </a:r>
            <a:r>
              <a:rPr lang="en-US" sz="2400" dirty="0"/>
              <a:t> </a:t>
            </a:r>
            <a:r>
              <a:rPr lang="en-US" sz="2400" dirty="0" err="1"/>
              <a:t>ստեղծման</a:t>
            </a:r>
            <a:r>
              <a:rPr lang="en-US" sz="2400" dirty="0"/>
              <a:t> </a:t>
            </a:r>
            <a:r>
              <a:rPr lang="en-US" sz="2400" dirty="0" err="1"/>
              <a:t>միջոցով</a:t>
            </a:r>
            <a:r>
              <a:rPr lang="en-US" sz="2400" dirty="0"/>
              <a:t> </a:t>
            </a:r>
            <a:r>
              <a:rPr lang="en-US" sz="2400" dirty="0" err="1"/>
              <a:t>սպառողների</a:t>
            </a:r>
            <a:r>
              <a:rPr lang="en-US" sz="2400" dirty="0"/>
              <a:t> </a:t>
            </a:r>
            <a:r>
              <a:rPr lang="en-US" sz="2400" dirty="0" err="1"/>
              <a:t>պահանջմունքների</a:t>
            </a:r>
            <a:r>
              <a:rPr lang="en-US" sz="2400" dirty="0"/>
              <a:t> </a:t>
            </a:r>
            <a:r>
              <a:rPr lang="en-US" sz="2400" dirty="0" err="1"/>
              <a:t>բավարարումն</a:t>
            </a:r>
            <a:r>
              <a:rPr lang="en-US" sz="2400" dirty="0"/>
              <a:t> Է: </a:t>
            </a:r>
            <a:r>
              <a:rPr lang="en-US" sz="2400" dirty="0" err="1"/>
              <a:t>Այն</a:t>
            </a:r>
            <a:r>
              <a:rPr lang="en-US" sz="2400" dirty="0"/>
              <a:t> </a:t>
            </a:r>
            <a:r>
              <a:rPr lang="en-US" sz="2400" dirty="0" err="1"/>
              <a:t>հանդես</a:t>
            </a:r>
            <a:r>
              <a:rPr lang="en-US" sz="2400" dirty="0"/>
              <a:t> Է </a:t>
            </a:r>
            <a:r>
              <a:rPr lang="en-US" sz="2400" dirty="0" err="1"/>
              <a:t>գալիս</a:t>
            </a:r>
            <a:r>
              <a:rPr lang="en-US" sz="2400" dirty="0"/>
              <a:t> </a:t>
            </a:r>
            <a:r>
              <a:rPr lang="en-US" sz="2400" dirty="0" err="1"/>
              <a:t>որպես</a:t>
            </a:r>
            <a:r>
              <a:rPr lang="en-US" sz="2400" dirty="0"/>
              <a:t> </a:t>
            </a:r>
            <a:r>
              <a:rPr lang="en-US" sz="2400" dirty="0" err="1"/>
              <a:t>փիլիսոփայություն</a:t>
            </a:r>
            <a:r>
              <a:rPr lang="en-US" sz="2400" dirty="0"/>
              <a:t>, </a:t>
            </a:r>
            <a:r>
              <a:rPr lang="en-US" sz="2400" dirty="0" err="1"/>
              <a:t>որը</a:t>
            </a:r>
            <a:r>
              <a:rPr lang="en-US" sz="2400" dirty="0"/>
              <a:t> </a:t>
            </a:r>
            <a:r>
              <a:rPr lang="en-US" sz="2400" dirty="0" err="1"/>
              <a:t>միավորում</a:t>
            </a:r>
            <a:r>
              <a:rPr lang="en-US" sz="2400" dirty="0"/>
              <a:t> Է </a:t>
            </a:r>
            <a:r>
              <a:rPr lang="en-US" sz="2400" dirty="0" err="1"/>
              <a:t>ամբողջ</a:t>
            </a:r>
            <a:r>
              <a:rPr lang="en-US" sz="2400" dirty="0"/>
              <a:t> </a:t>
            </a:r>
            <a:r>
              <a:rPr lang="en-US" sz="2400" dirty="0" err="1"/>
              <a:t>կազմակերպությունը</a:t>
            </a:r>
            <a:r>
              <a:rPr lang="en-US" sz="2400" dirty="0"/>
              <a:t>: </a:t>
            </a:r>
            <a:r>
              <a:rPr lang="en-US" sz="2400" dirty="0" err="1"/>
              <a:t>Մարքեթինգը</a:t>
            </a:r>
            <a:r>
              <a:rPr lang="en-US" sz="2400" dirty="0"/>
              <a:t> </a:t>
            </a:r>
            <a:r>
              <a:rPr lang="en-US" sz="2400" dirty="0" err="1"/>
              <a:t>ժամանակակից</a:t>
            </a:r>
            <a:r>
              <a:rPr lang="en-US" sz="2400" dirty="0"/>
              <a:t> </a:t>
            </a:r>
            <a:r>
              <a:rPr lang="en-US" sz="2400" dirty="0" err="1"/>
              <a:t>մենեջմենթի</a:t>
            </a:r>
            <a:r>
              <a:rPr lang="en-US" sz="2400" dirty="0"/>
              <a:t> </a:t>
            </a:r>
            <a:r>
              <a:rPr lang="en-US" sz="2400" dirty="0" err="1"/>
              <a:t>հատուկ</a:t>
            </a:r>
            <a:r>
              <a:rPr lang="en-US" sz="2400" dirty="0"/>
              <a:t> </a:t>
            </a:r>
            <a:r>
              <a:rPr lang="en-US" sz="2400" dirty="0" err="1"/>
              <a:t>գործառույթ</a:t>
            </a:r>
            <a:r>
              <a:rPr lang="en-US" sz="2400" dirty="0"/>
              <a:t> Է և </a:t>
            </a:r>
            <a:r>
              <a:rPr lang="en-US" sz="2400" dirty="0" err="1"/>
              <a:t>գործնականորեն</a:t>
            </a:r>
            <a:r>
              <a:rPr lang="en-US" sz="2400" dirty="0"/>
              <a:t> </a:t>
            </a:r>
            <a:r>
              <a:rPr lang="en-US" sz="2400" dirty="0" err="1"/>
              <a:t>ընդգրկում</a:t>
            </a:r>
            <a:r>
              <a:rPr lang="en-US" sz="2400" dirty="0"/>
              <a:t> Է </a:t>
            </a:r>
            <a:r>
              <a:rPr lang="en-US" sz="2400" dirty="0" err="1"/>
              <a:t>ձեռնարկության</a:t>
            </a:r>
            <a:r>
              <a:rPr lang="en-US" sz="2400" dirty="0"/>
              <a:t> </a:t>
            </a:r>
            <a:r>
              <a:rPr lang="en-US" sz="2400" dirty="0" err="1"/>
              <a:t>աշխատանքի</a:t>
            </a:r>
            <a:r>
              <a:rPr lang="en-US" sz="2400" dirty="0"/>
              <a:t> </a:t>
            </a:r>
            <a:r>
              <a:rPr lang="en-US" sz="2400" dirty="0" err="1"/>
              <a:t>հիմնական</a:t>
            </a:r>
            <a:r>
              <a:rPr lang="en-US" sz="2400" dirty="0"/>
              <a:t> </a:t>
            </a:r>
            <a:r>
              <a:rPr lang="en-US" sz="2400" dirty="0" err="1"/>
              <a:t>փուլերը</a:t>
            </a:r>
            <a:r>
              <a:rPr lang="en-US" sz="2400" dirty="0"/>
              <a:t>՝ </a:t>
            </a:r>
            <a:r>
              <a:rPr lang="en-US" sz="2400" dirty="0" err="1"/>
              <a:t>հետազոտություններից</a:t>
            </a:r>
            <a:r>
              <a:rPr lang="en-US" sz="2400" dirty="0"/>
              <a:t> </a:t>
            </a:r>
            <a:r>
              <a:rPr lang="en-US" sz="2400" dirty="0" err="1"/>
              <a:t>ու</a:t>
            </a:r>
            <a:r>
              <a:rPr lang="en-US" sz="2400" dirty="0"/>
              <a:t> </a:t>
            </a:r>
            <a:r>
              <a:rPr lang="en-US" sz="2400" dirty="0" err="1"/>
              <a:t>մշակումներից</a:t>
            </a:r>
            <a:r>
              <a:rPr lang="en-US" sz="2400" dirty="0"/>
              <a:t> </a:t>
            </a:r>
            <a:r>
              <a:rPr lang="en-US" sz="2400" dirty="0" err="1"/>
              <a:t>մինչև</a:t>
            </a:r>
            <a:r>
              <a:rPr lang="en-US" sz="2400" dirty="0"/>
              <a:t> </a:t>
            </a:r>
            <a:r>
              <a:rPr lang="en-US" sz="2400" dirty="0" err="1"/>
              <a:t>հումքի</a:t>
            </a:r>
            <a:r>
              <a:rPr lang="en-US" sz="2400" dirty="0"/>
              <a:t> </a:t>
            </a:r>
            <a:r>
              <a:rPr lang="en-US" sz="2400" dirty="0" err="1"/>
              <a:t>գնում</a:t>
            </a:r>
            <a:r>
              <a:rPr lang="en-US" sz="2400" dirty="0"/>
              <a:t>, </a:t>
            </a:r>
            <a:r>
              <a:rPr lang="en-US" sz="2400" dirty="0" err="1"/>
              <a:t>արտադրություն</a:t>
            </a:r>
            <a:r>
              <a:rPr lang="en-US" sz="2400" dirty="0"/>
              <a:t>, </a:t>
            </a:r>
            <a:r>
              <a:rPr lang="en-US" sz="2400" dirty="0" err="1"/>
              <a:t>փաթեթավորում</a:t>
            </a:r>
            <a:r>
              <a:rPr lang="en-US" sz="2400" dirty="0"/>
              <a:t>, </a:t>
            </a:r>
            <a:r>
              <a:rPr lang="en-US" sz="2400" dirty="0" err="1"/>
              <a:t>փոխադրում</a:t>
            </a:r>
            <a:r>
              <a:rPr lang="en-US" sz="2400" dirty="0"/>
              <a:t>, </a:t>
            </a:r>
            <a:r>
              <a:rPr lang="en-US" sz="2400" dirty="0" err="1"/>
              <a:t>վաճառք</a:t>
            </a:r>
            <a:r>
              <a:rPr lang="en-US" sz="2400" dirty="0"/>
              <a:t>, </a:t>
            </a:r>
            <a:r>
              <a:rPr lang="en-US" sz="2400" dirty="0" err="1"/>
              <a:t>հետիրացումային</a:t>
            </a:r>
            <a:r>
              <a:rPr lang="en-US" sz="2400" dirty="0"/>
              <a:t> </a:t>
            </a:r>
            <a:r>
              <a:rPr lang="en-US" sz="2400" dirty="0" err="1"/>
              <a:t>սպասարկում</a:t>
            </a:r>
            <a:r>
              <a:rPr lang="en-US" sz="2400" dirty="0"/>
              <a:t> և </a:t>
            </a:r>
            <a:r>
              <a:rPr lang="en-US" sz="2400" dirty="0" err="1"/>
              <a:t>այլն</a:t>
            </a:r>
            <a:r>
              <a:rPr lang="en-US" sz="2400" dirty="0"/>
              <a:t>, </a:t>
            </a:r>
            <a:r>
              <a:rPr lang="en-US" sz="2400" dirty="0" err="1"/>
              <a:t>որոնք</a:t>
            </a:r>
            <a:r>
              <a:rPr lang="en-US" sz="2400" dirty="0"/>
              <a:t> </a:t>
            </a:r>
            <a:r>
              <a:rPr lang="en-US" sz="2400" dirty="0" err="1"/>
              <a:t>ազդում</a:t>
            </a:r>
            <a:r>
              <a:rPr lang="en-US" sz="2400" dirty="0"/>
              <a:t> </a:t>
            </a:r>
            <a:r>
              <a:rPr lang="en-US" sz="2400" dirty="0" err="1"/>
              <a:t>են</a:t>
            </a:r>
            <a:r>
              <a:rPr lang="en-US" sz="2400" dirty="0"/>
              <a:t> </a:t>
            </a:r>
            <a:r>
              <a:rPr lang="en-US" sz="2400" dirty="0" err="1"/>
              <a:t>ապրանքների</a:t>
            </a:r>
            <a:r>
              <a:rPr lang="en-US" sz="2400" dirty="0"/>
              <a:t> </a:t>
            </a:r>
            <a:r>
              <a:rPr lang="en-US" sz="2400" dirty="0" err="1"/>
              <a:t>իրացվելիության</a:t>
            </a:r>
            <a:r>
              <a:rPr lang="en-US" sz="2400" dirty="0"/>
              <a:t> </a:t>
            </a:r>
            <a:r>
              <a:rPr lang="en-US" sz="2400" dirty="0" err="1"/>
              <a:t>մակարդակի</a:t>
            </a:r>
            <a:r>
              <a:rPr lang="en-US" sz="2400" dirty="0"/>
              <a:t> </a:t>
            </a:r>
            <a:r>
              <a:rPr lang="en-US" sz="2400" dirty="0" err="1"/>
              <a:t>վրա</a:t>
            </a:r>
            <a:r>
              <a:rPr lang="en-US" sz="2400" dirty="0"/>
              <a:t>: </a:t>
            </a:r>
          </a:p>
          <a:p>
            <a:pPr marL="0" indent="0" algn="just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62345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916832"/>
            <a:ext cx="721114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err="1"/>
              <a:t>Սպասարկման</a:t>
            </a:r>
            <a:r>
              <a:rPr lang="en-US" sz="2400" b="1" dirty="0"/>
              <a:t> </a:t>
            </a:r>
            <a:r>
              <a:rPr lang="en-US" sz="2400" b="1" dirty="0" err="1"/>
              <a:t>ավտոմատացում</a:t>
            </a:r>
            <a:r>
              <a:rPr lang="en-US" sz="2400" b="1" dirty="0"/>
              <a:t> (CSS-Customer Service &amp; Support). </a:t>
            </a:r>
            <a:r>
              <a:rPr lang="en-US" sz="2400" dirty="0"/>
              <a:t>CSS-ը </a:t>
            </a:r>
            <a:r>
              <a:rPr lang="en-US" sz="2400" dirty="0" err="1"/>
              <a:t>համարվում</a:t>
            </a:r>
            <a:r>
              <a:rPr lang="en-US" sz="2400" dirty="0"/>
              <a:t> Է </a:t>
            </a:r>
            <a:r>
              <a:rPr lang="en-US" sz="2400" dirty="0" err="1"/>
              <a:t>հաճախորդների</a:t>
            </a:r>
            <a:r>
              <a:rPr lang="en-US" sz="2400" dirty="0"/>
              <a:t> </a:t>
            </a:r>
            <a:r>
              <a:rPr lang="en-US" sz="2400" dirty="0" err="1"/>
              <a:t>հետ</a:t>
            </a:r>
            <a:r>
              <a:rPr lang="en-US" sz="2400" dirty="0"/>
              <a:t> </a:t>
            </a:r>
            <a:r>
              <a:rPr lang="en-US" sz="2400" dirty="0" err="1"/>
              <a:t>հարաբերությունների</a:t>
            </a:r>
            <a:r>
              <a:rPr lang="en-US" sz="2400" dirty="0"/>
              <a:t> </a:t>
            </a:r>
            <a:r>
              <a:rPr lang="en-US" sz="2400" dirty="0" err="1"/>
              <a:t>կառավարման</a:t>
            </a:r>
            <a:r>
              <a:rPr lang="en-US" sz="2400" dirty="0"/>
              <a:t> </a:t>
            </a:r>
            <a:r>
              <a:rPr lang="en-US" sz="2400" dirty="0" err="1"/>
              <a:t>անբաժան</a:t>
            </a:r>
            <a:r>
              <a:rPr lang="en-US" sz="2400" dirty="0"/>
              <a:t> և </a:t>
            </a:r>
            <a:r>
              <a:rPr lang="en-US" sz="2400" dirty="0" err="1"/>
              <a:t>ամենակարևոր</a:t>
            </a:r>
            <a:r>
              <a:rPr lang="en-US" sz="2400" dirty="0"/>
              <a:t> </a:t>
            </a:r>
            <a:r>
              <a:rPr lang="en-US" sz="2400" dirty="0" err="1"/>
              <a:t>բաղադրիչներից</a:t>
            </a:r>
            <a:r>
              <a:rPr lang="en-US" sz="2400" dirty="0"/>
              <a:t> </a:t>
            </a:r>
            <a:r>
              <a:rPr lang="en-US" sz="2400" dirty="0" err="1"/>
              <a:t>մեկը</a:t>
            </a:r>
            <a:r>
              <a:rPr lang="en-US" sz="2400" dirty="0"/>
              <a:t>: </a:t>
            </a:r>
          </a:p>
          <a:p>
            <a:pPr marL="0" indent="0" algn="just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4096798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548680"/>
            <a:ext cx="7355160" cy="59766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 err="1"/>
              <a:t>Այսօր</a:t>
            </a:r>
            <a:r>
              <a:rPr lang="en-US" sz="2400" dirty="0"/>
              <a:t> </a:t>
            </a:r>
            <a:r>
              <a:rPr lang="en-US" sz="2400" dirty="0" err="1"/>
              <a:t>շատ</a:t>
            </a:r>
            <a:r>
              <a:rPr lang="en-US" sz="2400" dirty="0"/>
              <a:t> </a:t>
            </a:r>
            <a:r>
              <a:rPr lang="en-US" sz="2400" dirty="0" err="1"/>
              <a:t>կազմակերպություններ</a:t>
            </a:r>
            <a:r>
              <a:rPr lang="en-US" sz="2400" dirty="0"/>
              <a:t> </a:t>
            </a:r>
            <a:r>
              <a:rPr lang="en-US" sz="2400" dirty="0" err="1"/>
              <a:t>հաճախորդների</a:t>
            </a:r>
            <a:r>
              <a:rPr lang="en-US" sz="2400" dirty="0"/>
              <a:t> </a:t>
            </a:r>
            <a:r>
              <a:rPr lang="en-US" sz="2400" dirty="0" err="1"/>
              <a:t>բավարարվածության</a:t>
            </a:r>
            <a:r>
              <a:rPr lang="en-US" sz="2400" dirty="0"/>
              <a:t> </a:t>
            </a:r>
            <a:r>
              <a:rPr lang="en-US" sz="2400" dirty="0" err="1"/>
              <a:t>մակարդակի</a:t>
            </a:r>
            <a:r>
              <a:rPr lang="en-US" sz="2400" dirty="0"/>
              <a:t> </a:t>
            </a:r>
            <a:r>
              <a:rPr lang="en-US" sz="2400" dirty="0" err="1"/>
              <a:t>բարձրացման</a:t>
            </a:r>
            <a:r>
              <a:rPr lang="en-US" sz="2400" dirty="0"/>
              <a:t> և </a:t>
            </a:r>
            <a:r>
              <a:rPr lang="en-US" sz="2400" dirty="0" err="1"/>
              <a:t>միևնույն</a:t>
            </a:r>
            <a:r>
              <a:rPr lang="en-US" sz="2400" dirty="0"/>
              <a:t> </a:t>
            </a:r>
            <a:r>
              <a:rPr lang="en-US" sz="2400" dirty="0" err="1"/>
              <a:t>ժամանակ</a:t>
            </a:r>
            <a:r>
              <a:rPr lang="en-US" sz="2400" dirty="0"/>
              <a:t> </a:t>
            </a:r>
            <a:r>
              <a:rPr lang="en-US" sz="2400" dirty="0" err="1"/>
              <a:t>կազմակերպության</a:t>
            </a:r>
            <a:r>
              <a:rPr lang="en-US" sz="2400" dirty="0"/>
              <a:t> </a:t>
            </a:r>
            <a:r>
              <a:rPr lang="en-US" sz="2400" dirty="0" err="1"/>
              <a:t>ծախսերը</a:t>
            </a:r>
            <a:r>
              <a:rPr lang="en-US" sz="2400" dirty="0"/>
              <a:t> </a:t>
            </a:r>
            <a:r>
              <a:rPr lang="en-US" sz="2400" dirty="0" err="1"/>
              <a:t>մինիմիզացման</a:t>
            </a:r>
            <a:r>
              <a:rPr lang="en-US" sz="2400" dirty="0"/>
              <a:t> </a:t>
            </a:r>
            <a:r>
              <a:rPr lang="en-US" sz="2400" dirty="0" err="1"/>
              <a:t>համար</a:t>
            </a:r>
            <a:r>
              <a:rPr lang="en-US" sz="2400" dirty="0"/>
              <a:t> </a:t>
            </a:r>
            <a:r>
              <a:rPr lang="en-US" sz="2400" dirty="0" err="1"/>
              <a:t>դիմում</a:t>
            </a:r>
            <a:r>
              <a:rPr lang="en-US" sz="2400" dirty="0"/>
              <a:t> </a:t>
            </a:r>
            <a:r>
              <a:rPr lang="en-US" sz="2400" dirty="0" err="1"/>
              <a:t>են</a:t>
            </a:r>
            <a:r>
              <a:rPr lang="en-US" sz="2400" dirty="0"/>
              <a:t> </a:t>
            </a:r>
            <a:r>
              <a:rPr lang="en-US" sz="2400" dirty="0" err="1"/>
              <a:t>այնպիսի</a:t>
            </a:r>
            <a:r>
              <a:rPr lang="en-US" sz="2400" dirty="0"/>
              <a:t> </a:t>
            </a:r>
            <a:r>
              <a:rPr lang="en-US" sz="2400" dirty="0" err="1"/>
              <a:t>գործիքների</a:t>
            </a:r>
            <a:r>
              <a:rPr lang="en-US" sz="2400" dirty="0"/>
              <a:t>, </a:t>
            </a:r>
            <a:r>
              <a:rPr lang="en-US" sz="2400" dirty="0" err="1"/>
              <a:t>ինչպիսինն</a:t>
            </a:r>
            <a:r>
              <a:rPr lang="en-US" sz="2400" dirty="0"/>
              <a:t> է </a:t>
            </a:r>
            <a:r>
              <a:rPr lang="en-US" sz="2400" dirty="0" err="1"/>
              <a:t>վեբ</a:t>
            </a:r>
            <a:r>
              <a:rPr lang="en-US" sz="2400" dirty="0"/>
              <a:t>–</a:t>
            </a:r>
            <a:r>
              <a:rPr lang="en-US" sz="2400" dirty="0" err="1"/>
              <a:t>ինքնասպասարկումը</a:t>
            </a:r>
            <a:r>
              <a:rPr lang="en-US" sz="2400" dirty="0"/>
              <a:t>: </a:t>
            </a:r>
            <a:r>
              <a:rPr lang="en-US" sz="2400" dirty="0" err="1"/>
              <a:t>Այն</a:t>
            </a:r>
            <a:r>
              <a:rPr lang="en-US" sz="2400" dirty="0"/>
              <a:t> </a:t>
            </a:r>
            <a:r>
              <a:rPr lang="en-US" sz="2400" dirty="0" err="1"/>
              <a:t>իրենից</a:t>
            </a:r>
            <a:r>
              <a:rPr lang="en-US" sz="2400" dirty="0"/>
              <a:t> </a:t>
            </a:r>
            <a:r>
              <a:rPr lang="en-US" sz="2400" dirty="0" err="1"/>
              <a:t>ներկայացնում</a:t>
            </a:r>
            <a:r>
              <a:rPr lang="en-US" sz="2400" dirty="0"/>
              <a:t>  է </a:t>
            </a:r>
            <a:r>
              <a:rPr lang="en-US" sz="2400" dirty="0" err="1"/>
              <a:t>հաճախորդների</a:t>
            </a:r>
            <a:r>
              <a:rPr lang="en-US" sz="2400" dirty="0"/>
              <a:t> </a:t>
            </a:r>
            <a:r>
              <a:rPr lang="en-US" sz="2400" dirty="0" err="1"/>
              <a:t>հետ</a:t>
            </a:r>
            <a:r>
              <a:rPr lang="en-US" sz="2400" dirty="0"/>
              <a:t> </a:t>
            </a:r>
            <a:r>
              <a:rPr lang="en-US" sz="2400" dirty="0" err="1"/>
              <a:t>հարաբերությունների</a:t>
            </a:r>
            <a:r>
              <a:rPr lang="en-US" sz="2400" dirty="0"/>
              <a:t> </a:t>
            </a:r>
            <a:r>
              <a:rPr lang="en-US" sz="2400" dirty="0" err="1"/>
              <a:t>կառավարման</a:t>
            </a:r>
            <a:r>
              <a:rPr lang="en-US" sz="2400" dirty="0"/>
              <a:t> </a:t>
            </a:r>
            <a:r>
              <a:rPr lang="en-US" sz="2400" dirty="0" err="1"/>
              <a:t>համակարգ</a:t>
            </a:r>
            <a:r>
              <a:rPr lang="en-US" sz="2400" dirty="0"/>
              <a:t> (</a:t>
            </a:r>
            <a:r>
              <a:rPr lang="en-US" sz="2400" b="1" dirty="0"/>
              <a:t>CRM</a:t>
            </a:r>
            <a:r>
              <a:rPr lang="en-US" sz="2400" dirty="0"/>
              <a:t>) և </a:t>
            </a:r>
            <a:r>
              <a:rPr lang="en-US" sz="2400" dirty="0" err="1"/>
              <a:t>աշխատակազմի</a:t>
            </a:r>
            <a:r>
              <a:rPr lang="en-US" sz="2400" dirty="0"/>
              <a:t> </a:t>
            </a:r>
            <a:r>
              <a:rPr lang="en-US" sz="2400" dirty="0" err="1"/>
              <a:t>հետ</a:t>
            </a:r>
            <a:r>
              <a:rPr lang="en-US" sz="2400" dirty="0"/>
              <a:t> </a:t>
            </a:r>
            <a:r>
              <a:rPr lang="en-US" sz="2400" dirty="0" err="1"/>
              <a:t>հարաբերությունների</a:t>
            </a:r>
            <a:r>
              <a:rPr lang="en-US" sz="2400" dirty="0"/>
              <a:t> </a:t>
            </a:r>
            <a:r>
              <a:rPr lang="en-US" sz="2400" dirty="0" err="1"/>
              <a:t>կառավարման</a:t>
            </a:r>
            <a:r>
              <a:rPr lang="en-US" sz="2400" dirty="0"/>
              <a:t> </a:t>
            </a:r>
            <a:r>
              <a:rPr lang="en-US" sz="2400" dirty="0" err="1"/>
              <a:t>համակարգին</a:t>
            </a:r>
            <a:r>
              <a:rPr lang="en-US" sz="2400" dirty="0"/>
              <a:t> </a:t>
            </a:r>
            <a:r>
              <a:rPr lang="en-US" sz="2400" dirty="0" err="1"/>
              <a:t>տալիս</a:t>
            </a:r>
            <a:r>
              <a:rPr lang="en-US" sz="2400" dirty="0"/>
              <a:t> (ERM) </a:t>
            </a:r>
            <a:r>
              <a:rPr lang="en-US" sz="2400" dirty="0" err="1"/>
              <a:t>նոր</a:t>
            </a:r>
            <a:r>
              <a:rPr lang="en-US" sz="2400" dirty="0"/>
              <a:t> </a:t>
            </a:r>
            <a:r>
              <a:rPr lang="en-US" sz="2400" dirty="0" err="1"/>
              <a:t>մոտեցումների</a:t>
            </a:r>
            <a:r>
              <a:rPr lang="en-US" sz="2400" dirty="0"/>
              <a:t> </a:t>
            </a:r>
            <a:r>
              <a:rPr lang="en-US" sz="2400" dirty="0" err="1"/>
              <a:t>դաշտ</a:t>
            </a:r>
            <a:r>
              <a:rPr lang="en-US" sz="2400" dirty="0"/>
              <a:t>, </a:t>
            </a:r>
            <a:r>
              <a:rPr lang="en-US" sz="2400" dirty="0" err="1"/>
              <a:t>որը</a:t>
            </a:r>
            <a:r>
              <a:rPr lang="en-US" sz="2400" dirty="0"/>
              <a:t> </a:t>
            </a:r>
            <a:r>
              <a:rPr lang="en-US" sz="2400" dirty="0" err="1"/>
              <a:t>հնարավորություն</a:t>
            </a:r>
            <a:r>
              <a:rPr lang="en-US" sz="2400" dirty="0"/>
              <a:t> է </a:t>
            </a:r>
            <a:r>
              <a:rPr lang="en-US" sz="2400" dirty="0" err="1"/>
              <a:t>տալիս</a:t>
            </a:r>
            <a:r>
              <a:rPr lang="en-US" sz="2400" dirty="0"/>
              <a:t> </a:t>
            </a:r>
            <a:r>
              <a:rPr lang="en-US" sz="2400" dirty="0" err="1"/>
              <a:t>պատվիրատուներին</a:t>
            </a:r>
            <a:r>
              <a:rPr lang="en-US" sz="2400" dirty="0"/>
              <a:t> և </a:t>
            </a:r>
            <a:r>
              <a:rPr lang="en-US" sz="2400" dirty="0" err="1"/>
              <a:t>աշխատակիցներին</a:t>
            </a:r>
            <a:r>
              <a:rPr lang="en-US" sz="2400" dirty="0"/>
              <a:t> </a:t>
            </a:r>
            <a:r>
              <a:rPr lang="en-US" sz="2400" dirty="0" err="1"/>
              <a:t>տեղեկատվության</a:t>
            </a:r>
            <a:r>
              <a:rPr lang="en-US" sz="2400" dirty="0"/>
              <a:t> </a:t>
            </a:r>
            <a:r>
              <a:rPr lang="en-US" sz="2400" dirty="0" err="1"/>
              <a:t>հասանելիություն</a:t>
            </a:r>
            <a:r>
              <a:rPr lang="en-US" sz="2400" dirty="0"/>
              <a:t> </a:t>
            </a:r>
            <a:r>
              <a:rPr lang="en-US" sz="2400" dirty="0" err="1"/>
              <a:t>տալ</a:t>
            </a:r>
            <a:r>
              <a:rPr lang="en-US" sz="2400" dirty="0"/>
              <a:t>, </a:t>
            </a:r>
            <a:r>
              <a:rPr lang="en-US" sz="2400" dirty="0" err="1"/>
              <a:t>առանց</a:t>
            </a:r>
            <a:r>
              <a:rPr lang="en-US" sz="2400" dirty="0"/>
              <a:t> </a:t>
            </a:r>
            <a:r>
              <a:rPr lang="en-US" sz="2400" dirty="0" err="1"/>
              <a:t>կազմակերպության</a:t>
            </a:r>
            <a:r>
              <a:rPr lang="en-US" sz="2400" dirty="0"/>
              <a:t> </a:t>
            </a:r>
            <a:r>
              <a:rPr lang="en-US" sz="2400" dirty="0" err="1"/>
              <a:t>որևէ</a:t>
            </a:r>
            <a:r>
              <a:rPr lang="en-US" sz="2400" dirty="0"/>
              <a:t>  </a:t>
            </a:r>
            <a:r>
              <a:rPr lang="en-US" sz="2400" dirty="0" err="1"/>
              <a:t>ներկայացուցչի</a:t>
            </a:r>
            <a:r>
              <a:rPr lang="en-US" sz="2400" dirty="0"/>
              <a:t> </a:t>
            </a:r>
            <a:r>
              <a:rPr lang="en-US" sz="2400" dirty="0" err="1"/>
              <a:t>ներկայության</a:t>
            </a:r>
            <a:r>
              <a:rPr lang="en-US" sz="2400" dirty="0"/>
              <a:t>:</a:t>
            </a:r>
          </a:p>
          <a:p>
            <a:pPr marL="0" indent="0" algn="just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987738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f-ZA" sz="2800" b="1" i="1"/>
              <a:t>Ինչպես է աշխատում CRM համակարգը</a:t>
            </a:r>
            <a:endParaRPr lang="en-US" sz="2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600200"/>
            <a:ext cx="7283152" cy="4525963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b="1" dirty="0"/>
              <a:t>CRM</a:t>
            </a:r>
            <a:r>
              <a:rPr lang="en-US" dirty="0"/>
              <a:t> </a:t>
            </a:r>
            <a:r>
              <a:rPr lang="en-US" dirty="0" err="1"/>
              <a:t>համակարգի</a:t>
            </a:r>
            <a:r>
              <a:rPr lang="en-US" dirty="0"/>
              <a:t> </a:t>
            </a:r>
            <a:r>
              <a:rPr lang="en-US" dirty="0" err="1"/>
              <a:t>աշխատանքը</a:t>
            </a:r>
            <a:r>
              <a:rPr lang="en-US" dirty="0"/>
              <a:t> </a:t>
            </a:r>
            <a:r>
              <a:rPr lang="en-US" dirty="0" err="1"/>
              <a:t>փորձենք</a:t>
            </a:r>
            <a:r>
              <a:rPr lang="en-US" dirty="0"/>
              <a:t> </a:t>
            </a:r>
            <a:r>
              <a:rPr lang="en-US" dirty="0" err="1"/>
              <a:t>ավելի</a:t>
            </a:r>
            <a:r>
              <a:rPr lang="en-US" dirty="0"/>
              <a:t> </a:t>
            </a:r>
            <a:r>
              <a:rPr lang="en-US" dirty="0" err="1"/>
              <a:t>լավ</a:t>
            </a:r>
            <a:r>
              <a:rPr lang="en-US" dirty="0"/>
              <a:t> </a:t>
            </a:r>
            <a:r>
              <a:rPr lang="en-US" dirty="0" err="1"/>
              <a:t>պատկերացնել</a:t>
            </a:r>
            <a:r>
              <a:rPr lang="en-US" dirty="0"/>
              <a:t> </a:t>
            </a:r>
            <a:r>
              <a:rPr lang="en-US" dirty="0" err="1"/>
              <a:t>նրա</a:t>
            </a:r>
            <a:r>
              <a:rPr lang="en-US" dirty="0"/>
              <a:t> </a:t>
            </a:r>
            <a:r>
              <a:rPr lang="en-US" dirty="0" err="1"/>
              <a:t>հեշտացված</a:t>
            </a:r>
            <a:r>
              <a:rPr lang="en-US" dirty="0"/>
              <a:t> </a:t>
            </a:r>
            <a:r>
              <a:rPr lang="en-US" dirty="0" err="1"/>
              <a:t>աշխատանքային</a:t>
            </a:r>
            <a:r>
              <a:rPr lang="en-US" dirty="0"/>
              <a:t> </a:t>
            </a:r>
            <a:r>
              <a:rPr lang="en-US" dirty="0" err="1"/>
              <a:t>մոդելի</a:t>
            </a:r>
            <a:r>
              <a:rPr lang="en-US" dirty="0"/>
              <a:t> </a:t>
            </a:r>
            <a:r>
              <a:rPr lang="en-US" dirty="0" err="1"/>
              <a:t>վրա</a:t>
            </a:r>
            <a:r>
              <a:rPr lang="en-US" dirty="0"/>
              <a:t>: </a:t>
            </a:r>
            <a:r>
              <a:rPr lang="en-US" dirty="0" err="1"/>
              <a:t>Պատկերացնենք</a:t>
            </a:r>
            <a:r>
              <a:rPr lang="en-US" dirty="0"/>
              <a:t> </a:t>
            </a:r>
            <a:r>
              <a:rPr lang="en-US" dirty="0" err="1"/>
              <a:t>միջին</a:t>
            </a:r>
            <a:r>
              <a:rPr lang="en-US" dirty="0"/>
              <a:t> </a:t>
            </a:r>
            <a:r>
              <a:rPr lang="en-US" dirty="0" err="1"/>
              <a:t>ծավալների</a:t>
            </a:r>
            <a:r>
              <a:rPr lang="en-US" dirty="0"/>
              <a:t> </a:t>
            </a:r>
            <a:r>
              <a:rPr lang="en-US" dirty="0" err="1"/>
              <a:t>մի</a:t>
            </a:r>
            <a:r>
              <a:rPr lang="en-US" dirty="0"/>
              <a:t> </a:t>
            </a:r>
            <a:r>
              <a:rPr lang="en-US" dirty="0" err="1"/>
              <a:t>ձեռնարկություն</a:t>
            </a:r>
            <a:r>
              <a:rPr lang="en-US" dirty="0"/>
              <a:t>, </a:t>
            </a:r>
            <a:r>
              <a:rPr lang="en-US" dirty="0" err="1"/>
              <a:t>որն</a:t>
            </a:r>
            <a:r>
              <a:rPr lang="en-US" dirty="0"/>
              <a:t> </a:t>
            </a:r>
            <a:r>
              <a:rPr lang="en-US" dirty="0" err="1"/>
              <a:t>ունի</a:t>
            </a:r>
            <a:r>
              <a:rPr lang="en-US" dirty="0"/>
              <a:t> </a:t>
            </a:r>
            <a:r>
              <a:rPr lang="en-US" dirty="0" err="1"/>
              <a:t>հարյուրավոր</a:t>
            </a:r>
            <a:r>
              <a:rPr lang="en-US" dirty="0"/>
              <a:t> </a:t>
            </a:r>
            <a:r>
              <a:rPr lang="en-US" dirty="0" err="1"/>
              <a:t>հաճախորդներ</a:t>
            </a:r>
            <a:r>
              <a:rPr lang="en-US" dirty="0"/>
              <a:t>, </a:t>
            </a:r>
            <a:r>
              <a:rPr lang="en-US" dirty="0" err="1"/>
              <a:t>որոնց</a:t>
            </a:r>
            <a:r>
              <a:rPr lang="en-US" dirty="0"/>
              <a:t> </a:t>
            </a:r>
            <a:r>
              <a:rPr lang="en-US" dirty="0" err="1"/>
              <a:t>մի</a:t>
            </a:r>
            <a:r>
              <a:rPr lang="en-US" dirty="0"/>
              <a:t> </a:t>
            </a:r>
            <a:r>
              <a:rPr lang="en-US" dirty="0" err="1"/>
              <a:t>մասը</a:t>
            </a:r>
            <a:r>
              <a:rPr lang="en-US" dirty="0"/>
              <a:t> </a:t>
            </a:r>
            <a:r>
              <a:rPr lang="en-US" dirty="0" err="1"/>
              <a:t>պարբերաբար</a:t>
            </a:r>
            <a:r>
              <a:rPr lang="en-US" dirty="0"/>
              <a:t> </a:t>
            </a:r>
            <a:r>
              <a:rPr lang="en-US" dirty="0" err="1"/>
              <a:t>օգտվում</a:t>
            </a:r>
            <a:r>
              <a:rPr lang="en-US" dirty="0"/>
              <a:t> է </a:t>
            </a:r>
            <a:r>
              <a:rPr lang="en-US" dirty="0" err="1"/>
              <a:t>կազմակերպության</a:t>
            </a:r>
            <a:r>
              <a:rPr lang="en-US" dirty="0"/>
              <a:t> </a:t>
            </a:r>
            <a:r>
              <a:rPr lang="en-US" dirty="0" err="1"/>
              <a:t>ծառայություններից</a:t>
            </a:r>
            <a:r>
              <a:rPr lang="en-US" dirty="0"/>
              <a:t>, </a:t>
            </a:r>
            <a:r>
              <a:rPr lang="en-US" dirty="0" err="1"/>
              <a:t>իսկ</a:t>
            </a:r>
            <a:r>
              <a:rPr lang="en-US" dirty="0"/>
              <a:t> </a:t>
            </a:r>
            <a:r>
              <a:rPr lang="en-US" dirty="0" err="1"/>
              <a:t>մյուս</a:t>
            </a:r>
            <a:r>
              <a:rPr lang="en-US" dirty="0"/>
              <a:t> </a:t>
            </a:r>
            <a:r>
              <a:rPr lang="en-US" dirty="0" err="1"/>
              <a:t>մասը</a:t>
            </a:r>
            <a:r>
              <a:rPr lang="en-US" dirty="0"/>
              <a:t> </a:t>
            </a:r>
            <a:r>
              <a:rPr lang="en-US" dirty="0" err="1"/>
              <a:t>հազվադեպ</a:t>
            </a:r>
            <a:r>
              <a:rPr lang="en-US" dirty="0"/>
              <a:t> է </a:t>
            </a:r>
            <a:r>
              <a:rPr lang="en-US" dirty="0" err="1"/>
              <a:t>օգտվում</a:t>
            </a:r>
            <a:r>
              <a:rPr lang="en-US" dirty="0"/>
              <a:t> </a:t>
            </a:r>
            <a:r>
              <a:rPr lang="en-US" dirty="0" err="1"/>
              <a:t>մատուցվող</a:t>
            </a:r>
            <a:r>
              <a:rPr lang="en-US" dirty="0"/>
              <a:t> </a:t>
            </a:r>
            <a:r>
              <a:rPr lang="en-US" dirty="0" err="1"/>
              <a:t>ծառայություններից</a:t>
            </a:r>
            <a:r>
              <a:rPr lang="en-US" dirty="0"/>
              <a:t>, </a:t>
            </a:r>
            <a:r>
              <a:rPr lang="en-US" dirty="0" err="1"/>
              <a:t>կամ</a:t>
            </a:r>
            <a:r>
              <a:rPr lang="en-US" dirty="0"/>
              <a:t> </a:t>
            </a:r>
            <a:r>
              <a:rPr lang="en-US" dirty="0" err="1"/>
              <a:t>էլ</a:t>
            </a:r>
            <a:r>
              <a:rPr lang="en-US" dirty="0"/>
              <a:t> </a:t>
            </a:r>
            <a:r>
              <a:rPr lang="en-US" dirty="0" err="1"/>
              <a:t>ընդամենը</a:t>
            </a:r>
            <a:r>
              <a:rPr lang="en-US" dirty="0"/>
              <a:t> </a:t>
            </a:r>
            <a:r>
              <a:rPr lang="en-US" dirty="0" err="1"/>
              <a:t>մեկ</a:t>
            </a:r>
            <a:r>
              <a:rPr lang="en-US" dirty="0"/>
              <a:t> </a:t>
            </a:r>
            <a:r>
              <a:rPr lang="en-US" dirty="0" err="1"/>
              <a:t>անգամ</a:t>
            </a:r>
            <a:r>
              <a:rPr lang="en-US" dirty="0"/>
              <a:t> է </a:t>
            </a:r>
            <a:r>
              <a:rPr lang="en-US" dirty="0" err="1"/>
              <a:t>գնումներ</a:t>
            </a:r>
            <a:r>
              <a:rPr lang="en-US" dirty="0"/>
              <a:t> </a:t>
            </a:r>
            <a:r>
              <a:rPr lang="en-US" dirty="0" err="1"/>
              <a:t>կատարել</a:t>
            </a:r>
            <a:r>
              <a:rPr lang="en-US" dirty="0"/>
              <a:t>: </a:t>
            </a:r>
            <a:r>
              <a:rPr lang="en-US" dirty="0" err="1"/>
              <a:t>Առևտրի</a:t>
            </a:r>
            <a:r>
              <a:rPr lang="en-US" dirty="0"/>
              <a:t> </a:t>
            </a:r>
            <a:r>
              <a:rPr lang="en-US" dirty="0" err="1"/>
              <a:t>բաժնի</a:t>
            </a:r>
            <a:r>
              <a:rPr lang="en-US" dirty="0"/>
              <a:t> </a:t>
            </a:r>
            <a:r>
              <a:rPr lang="en-US" dirty="0" err="1"/>
              <a:t>հետ</a:t>
            </a:r>
            <a:r>
              <a:rPr lang="en-US" dirty="0"/>
              <a:t> </a:t>
            </a:r>
            <a:r>
              <a:rPr lang="en-US" dirty="0" err="1"/>
              <a:t>կապ</a:t>
            </a:r>
            <a:r>
              <a:rPr lang="en-US" dirty="0"/>
              <a:t> է </a:t>
            </a:r>
            <a:r>
              <a:rPr lang="en-US" dirty="0" err="1"/>
              <a:t>հաստատում</a:t>
            </a:r>
            <a:r>
              <a:rPr lang="en-US" dirty="0"/>
              <a:t> </a:t>
            </a:r>
            <a:r>
              <a:rPr lang="en-US" dirty="0" err="1"/>
              <a:t>պոտենցիալ</a:t>
            </a:r>
            <a:r>
              <a:rPr lang="en-US" dirty="0"/>
              <a:t> </a:t>
            </a:r>
            <a:r>
              <a:rPr lang="en-US" dirty="0" err="1"/>
              <a:t>հաճախորդը</a:t>
            </a:r>
            <a:r>
              <a:rPr lang="en-US" dirty="0"/>
              <a:t>, </a:t>
            </a:r>
            <a:r>
              <a:rPr lang="en-US" dirty="0" err="1"/>
              <a:t>որին</a:t>
            </a:r>
            <a:r>
              <a:rPr lang="en-US" dirty="0"/>
              <a:t> </a:t>
            </a:r>
            <a:r>
              <a:rPr lang="en-US" dirty="0" err="1"/>
              <a:t>նշանակվում</a:t>
            </a:r>
            <a:r>
              <a:rPr lang="en-US" dirty="0"/>
              <a:t> է </a:t>
            </a:r>
            <a:r>
              <a:rPr lang="en-US" dirty="0" err="1"/>
              <a:t>հանդիպում</a:t>
            </a:r>
            <a:r>
              <a:rPr lang="en-US" dirty="0"/>
              <a:t> </a:t>
            </a:r>
            <a:r>
              <a:rPr lang="en-US" dirty="0" err="1"/>
              <a:t>կազմակերպությունում</a:t>
            </a:r>
            <a:r>
              <a:rPr lang="en-US" dirty="0"/>
              <a:t>: 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3725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271189"/>
            <a:ext cx="735516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 err="1"/>
              <a:t>Գալով</a:t>
            </a:r>
            <a:r>
              <a:rPr lang="en-US" sz="2400" dirty="0"/>
              <a:t> </a:t>
            </a:r>
            <a:r>
              <a:rPr lang="en-US" sz="2400" dirty="0" err="1"/>
              <a:t>կազմակերպություն</a:t>
            </a:r>
            <a:r>
              <a:rPr lang="en-US" sz="2400" dirty="0"/>
              <a:t> և </a:t>
            </a:r>
            <a:r>
              <a:rPr lang="en-US" sz="2400" dirty="0" err="1"/>
              <a:t>ներկայացնելով</a:t>
            </a:r>
            <a:r>
              <a:rPr lang="en-US" sz="2400" dirty="0"/>
              <a:t> </a:t>
            </a:r>
            <a:r>
              <a:rPr lang="en-US" sz="2400" dirty="0" err="1"/>
              <a:t>ապրանքների</a:t>
            </a:r>
            <a:r>
              <a:rPr lang="en-US" sz="2400" dirty="0"/>
              <a:t> </a:t>
            </a:r>
            <a:r>
              <a:rPr lang="en-US" sz="2400" dirty="0" err="1"/>
              <a:t>ցանկը</a:t>
            </a:r>
            <a:r>
              <a:rPr lang="en-US" sz="2400" dirty="0"/>
              <a:t>, </a:t>
            </a:r>
            <a:r>
              <a:rPr lang="en-US" sz="2400" dirty="0" err="1"/>
              <a:t>որը</a:t>
            </a:r>
            <a:r>
              <a:rPr lang="en-US" sz="2400" dirty="0"/>
              <a:t> </a:t>
            </a:r>
            <a:r>
              <a:rPr lang="en-US" sz="2400" dirty="0" err="1"/>
              <a:t>նա</a:t>
            </a:r>
            <a:r>
              <a:rPr lang="en-US" sz="2400" dirty="0"/>
              <a:t> </a:t>
            </a:r>
            <a:r>
              <a:rPr lang="en-US" sz="2400" dirty="0" err="1"/>
              <a:t>ցանկանում</a:t>
            </a:r>
            <a:r>
              <a:rPr lang="en-US" sz="2400" dirty="0"/>
              <a:t> է </a:t>
            </a:r>
            <a:r>
              <a:rPr lang="en-US" sz="2400" dirty="0" err="1"/>
              <a:t>ձեռք</a:t>
            </a:r>
            <a:r>
              <a:rPr lang="en-US" sz="2400" dirty="0"/>
              <a:t> </a:t>
            </a:r>
            <a:r>
              <a:rPr lang="en-US" sz="2400" dirty="0" err="1"/>
              <a:t>բերել</a:t>
            </a:r>
            <a:r>
              <a:rPr lang="en-US" sz="2400" dirty="0"/>
              <a:t>, </a:t>
            </a:r>
            <a:r>
              <a:rPr lang="en-US" sz="2400" dirty="0" err="1"/>
              <a:t>մինչև</a:t>
            </a:r>
            <a:r>
              <a:rPr lang="en-US" sz="2400" dirty="0"/>
              <a:t> </a:t>
            </a:r>
            <a:r>
              <a:rPr lang="en-US" sz="2400" dirty="0" err="1"/>
              <a:t>պատրաստ</a:t>
            </a:r>
            <a:r>
              <a:rPr lang="en-US" sz="2400" dirty="0"/>
              <a:t> </a:t>
            </a:r>
            <a:r>
              <a:rPr lang="en-US" sz="2400" dirty="0" err="1"/>
              <a:t>կլինեն</a:t>
            </a:r>
            <a:r>
              <a:rPr lang="en-US" sz="2400" dirty="0"/>
              <a:t> </a:t>
            </a:r>
            <a:r>
              <a:rPr lang="en-US" sz="2400" dirty="0" err="1"/>
              <a:t>բոլոր</a:t>
            </a:r>
            <a:r>
              <a:rPr lang="en-US" sz="2400" dirty="0"/>
              <a:t> </a:t>
            </a:r>
            <a:r>
              <a:rPr lang="en-US" sz="2400" dirty="0" err="1"/>
              <a:t>փաստաթղթերը</a:t>
            </a:r>
            <a:r>
              <a:rPr lang="en-US" sz="2400" dirty="0"/>
              <a:t>, </a:t>
            </a:r>
            <a:r>
              <a:rPr lang="en-US" sz="2400" dirty="0" err="1"/>
              <a:t>հաճախորդի</a:t>
            </a:r>
            <a:r>
              <a:rPr lang="en-US" sz="2400" dirty="0"/>
              <a:t> </a:t>
            </a:r>
            <a:r>
              <a:rPr lang="en-US" sz="2400" dirty="0" err="1"/>
              <a:t>հետ</a:t>
            </a:r>
            <a:r>
              <a:rPr lang="en-US" sz="2400" dirty="0"/>
              <a:t> </a:t>
            </a:r>
            <a:r>
              <a:rPr lang="en-US" sz="2400" dirty="0" err="1"/>
              <a:t>անցկացվում</a:t>
            </a:r>
            <a:r>
              <a:rPr lang="en-US" sz="2400" dirty="0"/>
              <a:t> է </a:t>
            </a:r>
            <a:r>
              <a:rPr lang="en-US" sz="2400" dirty="0" err="1"/>
              <a:t>փոքրիկ</a:t>
            </a:r>
            <a:r>
              <a:rPr lang="en-US" sz="2400" dirty="0"/>
              <a:t> </a:t>
            </a:r>
            <a:r>
              <a:rPr lang="en-US" sz="2400" dirty="0" err="1"/>
              <a:t>հարցազրույց</a:t>
            </a:r>
            <a:r>
              <a:rPr lang="en-US" sz="2400" dirty="0"/>
              <a:t>` </a:t>
            </a:r>
            <a:r>
              <a:rPr lang="en-US" sz="2400" dirty="0" err="1"/>
              <a:t>պարզելու</a:t>
            </a:r>
            <a:r>
              <a:rPr lang="en-US" sz="2400" dirty="0"/>
              <a:t> </a:t>
            </a:r>
            <a:r>
              <a:rPr lang="en-US" sz="2400" dirty="0" err="1"/>
              <a:t>համար</a:t>
            </a:r>
            <a:r>
              <a:rPr lang="en-US" sz="2400" dirty="0"/>
              <a:t> </a:t>
            </a:r>
            <a:r>
              <a:rPr lang="en-US" sz="2400" dirty="0" err="1"/>
              <a:t>գնումների</a:t>
            </a:r>
            <a:r>
              <a:rPr lang="en-US" sz="2400" dirty="0"/>
              <a:t> </a:t>
            </a:r>
            <a:r>
              <a:rPr lang="en-US" sz="2400" dirty="0" err="1"/>
              <a:t>նպատակը</a:t>
            </a:r>
            <a:r>
              <a:rPr lang="en-US" sz="2400" dirty="0"/>
              <a:t>, </a:t>
            </a:r>
            <a:r>
              <a:rPr lang="en-US" sz="2400" dirty="0" err="1"/>
              <a:t>տվյալ</a:t>
            </a:r>
            <a:r>
              <a:rPr lang="en-US" sz="2400" dirty="0"/>
              <a:t> </a:t>
            </a:r>
            <a:r>
              <a:rPr lang="en-US" sz="2400" dirty="0" err="1"/>
              <a:t>տեսակի</a:t>
            </a:r>
            <a:r>
              <a:rPr lang="en-US" sz="2400" dirty="0"/>
              <a:t> </a:t>
            </a:r>
            <a:r>
              <a:rPr lang="en-US" sz="2400" dirty="0" err="1"/>
              <a:t>ապրանքների</a:t>
            </a:r>
            <a:r>
              <a:rPr lang="en-US" sz="2400" dirty="0"/>
              <a:t> </a:t>
            </a:r>
            <a:r>
              <a:rPr lang="en-US" sz="2400" dirty="0" err="1"/>
              <a:t>պահանջարկված</a:t>
            </a:r>
            <a:r>
              <a:rPr lang="en-US" sz="2400" dirty="0"/>
              <a:t> </a:t>
            </a:r>
            <a:r>
              <a:rPr lang="en-US" sz="2400" dirty="0" err="1"/>
              <a:t>լինելը</a:t>
            </a:r>
            <a:r>
              <a:rPr lang="en-US" sz="2400" dirty="0"/>
              <a:t>, </a:t>
            </a:r>
            <a:r>
              <a:rPr lang="en-US" sz="2400" dirty="0" err="1"/>
              <a:t>տվյալ</a:t>
            </a:r>
            <a:r>
              <a:rPr lang="en-US" sz="2400" dirty="0"/>
              <a:t> </a:t>
            </a:r>
            <a:r>
              <a:rPr lang="en-US" sz="2400" dirty="0" err="1"/>
              <a:t>կազմակերպության</a:t>
            </a:r>
            <a:r>
              <a:rPr lang="en-US" sz="2400" dirty="0"/>
              <a:t> </a:t>
            </a:r>
            <a:r>
              <a:rPr lang="en-US" sz="2400" dirty="0" err="1"/>
              <a:t>մասին</a:t>
            </a:r>
            <a:r>
              <a:rPr lang="en-US" sz="2400" dirty="0"/>
              <a:t> </a:t>
            </a:r>
            <a:r>
              <a:rPr lang="en-US" sz="2400" dirty="0" err="1"/>
              <a:t>տեղեկատվություն</a:t>
            </a:r>
            <a:r>
              <a:rPr lang="en-US" sz="2400" dirty="0"/>
              <a:t> </a:t>
            </a:r>
            <a:r>
              <a:rPr lang="en-US" sz="2400" dirty="0" err="1"/>
              <a:t>ձեռք</a:t>
            </a:r>
            <a:r>
              <a:rPr lang="en-US" sz="2400" dirty="0"/>
              <a:t> </a:t>
            </a:r>
            <a:r>
              <a:rPr lang="en-US" sz="2400" dirty="0" err="1"/>
              <a:t>բերելու</a:t>
            </a:r>
            <a:r>
              <a:rPr lang="en-US" sz="2400" dirty="0"/>
              <a:t> </a:t>
            </a:r>
            <a:r>
              <a:rPr lang="en-US" sz="2400" dirty="0" err="1"/>
              <a:t>աղբյուրը</a:t>
            </a:r>
            <a:r>
              <a:rPr lang="en-US" sz="2400" dirty="0"/>
              <a:t>, </a:t>
            </a:r>
            <a:r>
              <a:rPr lang="en-US" sz="2400" dirty="0" err="1"/>
              <a:t>հենց</a:t>
            </a:r>
            <a:r>
              <a:rPr lang="en-US" sz="2400" dirty="0"/>
              <a:t> </a:t>
            </a:r>
            <a:r>
              <a:rPr lang="en-US" sz="2400" dirty="0" err="1"/>
              <a:t>այս</a:t>
            </a:r>
            <a:r>
              <a:rPr lang="en-US" sz="2400" dirty="0"/>
              <a:t> </a:t>
            </a:r>
            <a:r>
              <a:rPr lang="en-US" sz="2400" dirty="0" err="1"/>
              <a:t>կազմակերպությունը</a:t>
            </a:r>
            <a:r>
              <a:rPr lang="en-US" sz="2400" dirty="0"/>
              <a:t> </a:t>
            </a:r>
            <a:r>
              <a:rPr lang="en-US" sz="2400" dirty="0" err="1"/>
              <a:t>նախընտրելու</a:t>
            </a:r>
            <a:r>
              <a:rPr lang="en-US" sz="2400" dirty="0"/>
              <a:t> </a:t>
            </a:r>
            <a:r>
              <a:rPr lang="en-US" sz="2400" dirty="0" err="1"/>
              <a:t>պատճառները</a:t>
            </a:r>
            <a:r>
              <a:rPr lang="en-US" sz="2400" dirty="0"/>
              <a:t>` </a:t>
            </a:r>
            <a:r>
              <a:rPr lang="en-US" sz="2400" dirty="0" err="1"/>
              <a:t>գին</a:t>
            </a:r>
            <a:r>
              <a:rPr lang="en-US" sz="2400" dirty="0"/>
              <a:t>, </a:t>
            </a:r>
            <a:r>
              <a:rPr lang="en-US" sz="2400" dirty="0" err="1"/>
              <a:t>որակ</a:t>
            </a:r>
            <a:r>
              <a:rPr lang="en-US" sz="2400" dirty="0"/>
              <a:t>, </a:t>
            </a:r>
            <a:r>
              <a:rPr lang="en-US" sz="2400" dirty="0" err="1"/>
              <a:t>առաքման</a:t>
            </a:r>
            <a:r>
              <a:rPr lang="en-US" sz="2400" dirty="0"/>
              <a:t> </a:t>
            </a:r>
            <a:r>
              <a:rPr lang="en-US" sz="2400" dirty="0" err="1"/>
              <a:t>ժամկետներ</a:t>
            </a:r>
            <a:r>
              <a:rPr lang="en-US" sz="2400" dirty="0"/>
              <a:t> և </a:t>
            </a:r>
            <a:r>
              <a:rPr lang="en-US" sz="2400" dirty="0" err="1"/>
              <a:t>այլն</a:t>
            </a:r>
            <a:r>
              <a:rPr lang="en-US" sz="2400" dirty="0"/>
              <a:t>: </a:t>
            </a:r>
            <a:r>
              <a:rPr lang="en-US" sz="2400" dirty="0" err="1"/>
              <a:t>Բոլոր</a:t>
            </a:r>
            <a:r>
              <a:rPr lang="en-US" sz="2400" dirty="0"/>
              <a:t> </a:t>
            </a:r>
            <a:r>
              <a:rPr lang="en-US" sz="2400" dirty="0" err="1"/>
              <a:t>այս</a:t>
            </a:r>
            <a:r>
              <a:rPr lang="en-US" sz="2400" dirty="0"/>
              <a:t> </a:t>
            </a:r>
            <a:r>
              <a:rPr lang="en-US" sz="2400" dirty="0" err="1"/>
              <a:t>տվյալները</a:t>
            </a:r>
            <a:r>
              <a:rPr lang="en-US" sz="2400" dirty="0"/>
              <a:t> </a:t>
            </a:r>
            <a:r>
              <a:rPr lang="en-US" sz="2400" dirty="0" err="1"/>
              <a:t>մուտքագրվում</a:t>
            </a:r>
            <a:r>
              <a:rPr lang="en-US" sz="2400" dirty="0"/>
              <a:t> </a:t>
            </a:r>
            <a:r>
              <a:rPr lang="en-US" sz="2400" dirty="0" err="1"/>
              <a:t>են</a:t>
            </a:r>
            <a:r>
              <a:rPr lang="en-US" sz="2400" dirty="0"/>
              <a:t> </a:t>
            </a:r>
            <a:r>
              <a:rPr lang="en-US" sz="2400" dirty="0" err="1"/>
              <a:t>միասնական</a:t>
            </a:r>
            <a:r>
              <a:rPr lang="en-US" sz="2400" dirty="0"/>
              <a:t> </a:t>
            </a:r>
            <a:r>
              <a:rPr lang="en-US" sz="2400" dirty="0" err="1"/>
              <a:t>տվյալների</a:t>
            </a:r>
            <a:r>
              <a:rPr lang="en-US" sz="2400" dirty="0"/>
              <a:t> </a:t>
            </a:r>
            <a:r>
              <a:rPr lang="en-US" sz="2400" dirty="0" err="1"/>
              <a:t>համակարգ</a:t>
            </a:r>
            <a:r>
              <a:rPr lang="en-US" sz="2400" dirty="0"/>
              <a:t>: </a:t>
            </a:r>
            <a:r>
              <a:rPr lang="en-US" sz="2400" dirty="0" err="1"/>
              <a:t>Կախված</a:t>
            </a:r>
            <a:r>
              <a:rPr lang="en-US" sz="2400" dirty="0"/>
              <a:t> </a:t>
            </a:r>
            <a:r>
              <a:rPr lang="en-US" sz="2400" dirty="0" err="1"/>
              <a:t>կատարվող</a:t>
            </a:r>
            <a:r>
              <a:rPr lang="en-US" sz="2400" dirty="0"/>
              <a:t> </a:t>
            </a:r>
            <a:r>
              <a:rPr lang="en-US" sz="2400" dirty="0" err="1"/>
              <a:t>պատվերների</a:t>
            </a:r>
            <a:r>
              <a:rPr lang="en-US" sz="2400" dirty="0"/>
              <a:t> </a:t>
            </a:r>
            <a:r>
              <a:rPr lang="en-US" sz="2400" dirty="0" err="1"/>
              <a:t>ծավալներից</a:t>
            </a:r>
            <a:r>
              <a:rPr lang="en-US" sz="2400" dirty="0"/>
              <a:t> </a:t>
            </a:r>
            <a:r>
              <a:rPr lang="en-US" sz="2400" dirty="0" err="1"/>
              <a:t>կատարվում</a:t>
            </a:r>
            <a:r>
              <a:rPr lang="en-US" sz="2400" dirty="0"/>
              <a:t> </a:t>
            </a:r>
            <a:r>
              <a:rPr lang="en-US" sz="2400" dirty="0" err="1"/>
              <a:t>են</a:t>
            </a:r>
            <a:r>
              <a:rPr lang="en-US" sz="2400" dirty="0"/>
              <a:t> </a:t>
            </a:r>
            <a:r>
              <a:rPr lang="en-US" sz="2400" dirty="0" err="1"/>
              <a:t>վիճակագրական</a:t>
            </a:r>
            <a:r>
              <a:rPr lang="en-US" sz="2400" dirty="0"/>
              <a:t> </a:t>
            </a:r>
            <a:r>
              <a:rPr lang="en-US" sz="2400" dirty="0" err="1"/>
              <a:t>վերլուծություններ</a:t>
            </a:r>
            <a:r>
              <a:rPr lang="en-US" sz="2400" dirty="0"/>
              <a:t> և </a:t>
            </a:r>
            <a:r>
              <a:rPr lang="en-US" sz="2400" dirty="0" err="1"/>
              <a:t>տվյալների</a:t>
            </a:r>
            <a:r>
              <a:rPr lang="en-US" sz="2400" dirty="0"/>
              <a:t> </a:t>
            </a:r>
            <a:r>
              <a:rPr lang="en-US" sz="2400" dirty="0" err="1"/>
              <a:t>մշակում</a:t>
            </a:r>
            <a:r>
              <a:rPr lang="en-US" sz="2400" dirty="0"/>
              <a:t>: </a:t>
            </a:r>
            <a:r>
              <a:rPr lang="en-US" sz="2400" dirty="0" err="1"/>
              <a:t>Վերլուծության</a:t>
            </a:r>
            <a:r>
              <a:rPr lang="en-US" sz="2400" dirty="0"/>
              <a:t> </a:t>
            </a:r>
            <a:r>
              <a:rPr lang="en-US" sz="2400" dirty="0" err="1"/>
              <a:t>արդյունքում</a:t>
            </a:r>
            <a:r>
              <a:rPr lang="en-US" sz="2400" dirty="0"/>
              <a:t> </a:t>
            </a:r>
            <a:r>
              <a:rPr lang="en-US" sz="2400" dirty="0" err="1"/>
              <a:t>կարելի</a:t>
            </a:r>
            <a:r>
              <a:rPr lang="en-US" sz="2400" dirty="0"/>
              <a:t> է </a:t>
            </a:r>
            <a:r>
              <a:rPr lang="en-US" sz="2400" dirty="0" err="1"/>
              <a:t>ստանալ</a:t>
            </a:r>
            <a:r>
              <a:rPr lang="en-US" sz="2400" dirty="0"/>
              <a:t> </a:t>
            </a:r>
            <a:r>
              <a:rPr lang="en-US" sz="2400" dirty="0" err="1"/>
              <a:t>մեծ</a:t>
            </a:r>
            <a:r>
              <a:rPr lang="en-US" sz="2400" dirty="0"/>
              <a:t> </a:t>
            </a:r>
            <a:r>
              <a:rPr lang="en-US" sz="2400" dirty="0" err="1"/>
              <a:t>թվով</a:t>
            </a:r>
            <a:r>
              <a:rPr lang="en-US" sz="2400" dirty="0"/>
              <a:t> </a:t>
            </a:r>
            <a:r>
              <a:rPr lang="en-US" sz="2400" dirty="0" err="1"/>
              <a:t>օգտակար</a:t>
            </a:r>
            <a:r>
              <a:rPr lang="en-US" sz="2400" dirty="0"/>
              <a:t> </a:t>
            </a:r>
            <a:r>
              <a:rPr lang="en-US" sz="2400" dirty="0" err="1"/>
              <a:t>տեղեկատվություն</a:t>
            </a:r>
            <a:r>
              <a:rPr lang="en-US" sz="2400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xmlns="" val="1539764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343197"/>
            <a:ext cx="735516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/>
              <a:t>“</a:t>
            </a:r>
            <a:r>
              <a:rPr lang="en-US" sz="2400" dirty="0" err="1"/>
              <a:t>Գնումների</a:t>
            </a:r>
            <a:r>
              <a:rPr lang="en-US" sz="2400" dirty="0"/>
              <a:t> </a:t>
            </a:r>
            <a:r>
              <a:rPr lang="en-US" sz="2400" dirty="0" err="1"/>
              <a:t>նպատակը</a:t>
            </a:r>
            <a:r>
              <a:rPr lang="en-US" sz="2400" dirty="0"/>
              <a:t>” </a:t>
            </a:r>
            <a:r>
              <a:rPr lang="en-US" sz="2400" dirty="0" err="1"/>
              <a:t>կարող</a:t>
            </a:r>
            <a:r>
              <a:rPr lang="en-US" sz="2400" dirty="0"/>
              <a:t> է </a:t>
            </a:r>
            <a:r>
              <a:rPr lang="en-US" sz="2400" dirty="0" err="1"/>
              <a:t>տեղեկացնել</a:t>
            </a:r>
            <a:r>
              <a:rPr lang="en-US" sz="2400" dirty="0"/>
              <a:t> </a:t>
            </a:r>
            <a:r>
              <a:rPr lang="en-US" sz="2400" dirty="0" err="1"/>
              <a:t>հաճախորդի</a:t>
            </a:r>
            <a:r>
              <a:rPr lang="en-US" sz="2400" dirty="0"/>
              <a:t> </a:t>
            </a:r>
            <a:r>
              <a:rPr lang="en-US" sz="2400" dirty="0" err="1"/>
              <a:t>զբաղվածության</a:t>
            </a:r>
            <a:r>
              <a:rPr lang="en-US" sz="2400" dirty="0"/>
              <a:t> </a:t>
            </a:r>
            <a:r>
              <a:rPr lang="en-US" sz="2400" dirty="0" err="1"/>
              <a:t>ոլորտի</a:t>
            </a:r>
            <a:r>
              <a:rPr lang="en-US" sz="2400" dirty="0"/>
              <a:t> </a:t>
            </a:r>
            <a:r>
              <a:rPr lang="en-US" sz="2400" dirty="0" err="1"/>
              <a:t>մասին</a:t>
            </a:r>
            <a:r>
              <a:rPr lang="en-US" sz="2400" dirty="0"/>
              <a:t>, </a:t>
            </a:r>
            <a:r>
              <a:rPr lang="en-US" sz="2400" dirty="0" err="1"/>
              <a:t>մասնավորապես</a:t>
            </a:r>
            <a:r>
              <a:rPr lang="en-US" sz="2400" dirty="0"/>
              <a:t> </a:t>
            </a:r>
            <a:r>
              <a:rPr lang="en-US" sz="2400" dirty="0" err="1"/>
              <a:t>կարող</a:t>
            </a:r>
            <a:r>
              <a:rPr lang="en-US" sz="2400" dirty="0"/>
              <a:t> </a:t>
            </a:r>
            <a:r>
              <a:rPr lang="en-US" sz="2400" dirty="0" err="1"/>
              <a:t>ենք</a:t>
            </a:r>
            <a:r>
              <a:rPr lang="en-US" sz="2400" dirty="0"/>
              <a:t> </a:t>
            </a:r>
            <a:r>
              <a:rPr lang="en-US" sz="2400" dirty="0" err="1"/>
              <a:t>իմանալ</a:t>
            </a:r>
            <a:r>
              <a:rPr lang="en-US" sz="2400" dirty="0"/>
              <a:t> </a:t>
            </a:r>
            <a:r>
              <a:rPr lang="en-US" sz="2400" dirty="0" err="1"/>
              <a:t>տվյալ</a:t>
            </a:r>
            <a:r>
              <a:rPr lang="en-US" sz="2400" dirty="0"/>
              <a:t> </a:t>
            </a:r>
            <a:r>
              <a:rPr lang="en-US" sz="2400" dirty="0" err="1"/>
              <a:t>հաճախորդը</a:t>
            </a:r>
            <a:r>
              <a:rPr lang="en-US" sz="2400" dirty="0"/>
              <a:t> </a:t>
            </a:r>
            <a:r>
              <a:rPr lang="en-US" sz="2400" dirty="0" err="1"/>
              <a:t>ներկայանում</a:t>
            </a:r>
            <a:r>
              <a:rPr lang="en-US" sz="2400" dirty="0"/>
              <a:t> է </a:t>
            </a:r>
            <a:r>
              <a:rPr lang="en-US" sz="2400" dirty="0" err="1"/>
              <a:t>որպես</a:t>
            </a:r>
            <a:r>
              <a:rPr lang="en-US" sz="2400" dirty="0"/>
              <a:t> </a:t>
            </a:r>
            <a:r>
              <a:rPr lang="en-US" sz="2400" dirty="0" err="1"/>
              <a:t>միջնորդ</a:t>
            </a:r>
            <a:r>
              <a:rPr lang="en-US" sz="2400" dirty="0"/>
              <a:t>, </a:t>
            </a:r>
            <a:r>
              <a:rPr lang="en-US" sz="2400" dirty="0" err="1"/>
              <a:t>թե</a:t>
            </a:r>
            <a:r>
              <a:rPr lang="en-US" sz="2400" dirty="0"/>
              <a:t> </a:t>
            </a:r>
            <a:r>
              <a:rPr lang="en-US" sz="2400" dirty="0" err="1"/>
              <a:t>որպես</a:t>
            </a:r>
            <a:r>
              <a:rPr lang="en-US" sz="2400" dirty="0"/>
              <a:t> </a:t>
            </a:r>
            <a:r>
              <a:rPr lang="en-US" sz="2400" dirty="0" err="1"/>
              <a:t>ապրանքի</a:t>
            </a:r>
            <a:r>
              <a:rPr lang="en-US" sz="2400" dirty="0"/>
              <a:t> </a:t>
            </a:r>
            <a:r>
              <a:rPr lang="en-US" sz="2400" dirty="0" err="1"/>
              <a:t>վերջնական</a:t>
            </a:r>
            <a:r>
              <a:rPr lang="en-US" sz="2400" dirty="0"/>
              <a:t> </a:t>
            </a:r>
            <a:r>
              <a:rPr lang="en-US" sz="2400" dirty="0" err="1"/>
              <a:t>օգտագործող</a:t>
            </a:r>
            <a:r>
              <a:rPr lang="en-US" sz="2400" dirty="0"/>
              <a:t>, “</a:t>
            </a:r>
            <a:r>
              <a:rPr lang="en-US" sz="2400" dirty="0" err="1"/>
              <a:t>վերջնական</a:t>
            </a:r>
            <a:r>
              <a:rPr lang="en-US" sz="2400" dirty="0"/>
              <a:t> </a:t>
            </a:r>
            <a:r>
              <a:rPr lang="en-US" sz="2400" dirty="0" err="1"/>
              <a:t>օգտագործողների</a:t>
            </a:r>
            <a:r>
              <a:rPr lang="en-US" sz="2400" dirty="0"/>
              <a:t> </a:t>
            </a:r>
            <a:r>
              <a:rPr lang="en-US" sz="2400" dirty="0" err="1"/>
              <a:t>տեղակայման</a:t>
            </a:r>
            <a:r>
              <a:rPr lang="en-US" sz="2400" dirty="0"/>
              <a:t> </a:t>
            </a:r>
            <a:r>
              <a:rPr lang="en-US" sz="2400" dirty="0" err="1"/>
              <a:t>վայրը</a:t>
            </a:r>
            <a:r>
              <a:rPr lang="en-US" sz="2400" dirty="0"/>
              <a:t>” </a:t>
            </a:r>
            <a:r>
              <a:rPr lang="en-US" sz="2400" dirty="0" err="1"/>
              <a:t>ցույց</a:t>
            </a:r>
            <a:r>
              <a:rPr lang="en-US" sz="2400" dirty="0"/>
              <a:t> </a:t>
            </a:r>
            <a:r>
              <a:rPr lang="en-US" sz="2400" dirty="0" err="1"/>
              <a:t>կտա</a:t>
            </a:r>
            <a:r>
              <a:rPr lang="en-US" sz="2400" dirty="0"/>
              <a:t> </a:t>
            </a:r>
            <a:r>
              <a:rPr lang="en-US" sz="2400" dirty="0" err="1"/>
              <a:t>նրանց</a:t>
            </a:r>
            <a:r>
              <a:rPr lang="en-US" sz="2400" dirty="0"/>
              <a:t> </a:t>
            </a:r>
            <a:r>
              <a:rPr lang="en-US" sz="2400" dirty="0" err="1"/>
              <a:t>գործողությունների</a:t>
            </a:r>
            <a:r>
              <a:rPr lang="en-US" sz="2400" dirty="0"/>
              <a:t> </a:t>
            </a:r>
            <a:r>
              <a:rPr lang="en-US" sz="2400" dirty="0" err="1"/>
              <a:t>աշխարհագրական</a:t>
            </a:r>
            <a:r>
              <a:rPr lang="en-US" sz="2400" dirty="0"/>
              <a:t> </a:t>
            </a:r>
            <a:r>
              <a:rPr lang="en-US" sz="2400" dirty="0" err="1"/>
              <a:t>շրջանակը</a:t>
            </a:r>
            <a:r>
              <a:rPr lang="en-US" sz="2400" dirty="0"/>
              <a:t>, </a:t>
            </a:r>
            <a:r>
              <a:rPr lang="en-US" sz="2400" dirty="0" err="1"/>
              <a:t>իմանալով</a:t>
            </a:r>
            <a:r>
              <a:rPr lang="en-US" sz="2400" dirty="0"/>
              <a:t> “</a:t>
            </a:r>
            <a:r>
              <a:rPr lang="en-US" sz="2400" dirty="0" err="1"/>
              <a:t>տեղեկատվության</a:t>
            </a:r>
            <a:r>
              <a:rPr lang="en-US" sz="2400" dirty="0"/>
              <a:t> </a:t>
            </a:r>
            <a:r>
              <a:rPr lang="en-US" sz="2400" dirty="0" err="1"/>
              <a:t>աղբյուրը</a:t>
            </a:r>
            <a:r>
              <a:rPr lang="en-US" sz="2400" dirty="0"/>
              <a:t>”, </a:t>
            </a:r>
            <a:r>
              <a:rPr lang="en-US" sz="2400" dirty="0" err="1"/>
              <a:t>որից</a:t>
            </a:r>
            <a:r>
              <a:rPr lang="en-US" sz="2400" dirty="0"/>
              <a:t> </a:t>
            </a:r>
            <a:r>
              <a:rPr lang="en-US" sz="2400" dirty="0" err="1"/>
              <a:t>նա</a:t>
            </a:r>
            <a:r>
              <a:rPr lang="en-US" sz="2400" dirty="0"/>
              <a:t> </a:t>
            </a:r>
            <a:r>
              <a:rPr lang="en-US" sz="2400" dirty="0" err="1"/>
              <a:t>տեղեկացել</a:t>
            </a:r>
            <a:r>
              <a:rPr lang="en-US" sz="2400" dirty="0"/>
              <a:t> է </a:t>
            </a:r>
            <a:r>
              <a:rPr lang="en-US" sz="2400" dirty="0" err="1"/>
              <a:t>կազմակերպության</a:t>
            </a:r>
            <a:r>
              <a:rPr lang="en-US" sz="2400" dirty="0"/>
              <a:t> </a:t>
            </a:r>
            <a:r>
              <a:rPr lang="en-US" sz="2400" dirty="0" err="1"/>
              <a:t>մասին</a:t>
            </a:r>
            <a:r>
              <a:rPr lang="en-US" sz="2400" dirty="0"/>
              <a:t> </a:t>
            </a:r>
            <a:r>
              <a:rPr lang="en-US" sz="2400" dirty="0" err="1"/>
              <a:t>կարելի</a:t>
            </a:r>
            <a:r>
              <a:rPr lang="en-US" sz="2400" dirty="0"/>
              <a:t> է </a:t>
            </a:r>
            <a:r>
              <a:rPr lang="en-US" sz="2400" dirty="0" err="1"/>
              <a:t>տվյալ</a:t>
            </a:r>
            <a:r>
              <a:rPr lang="en-US" sz="2400" dirty="0"/>
              <a:t> </a:t>
            </a:r>
            <a:r>
              <a:rPr lang="en-US" sz="2400" dirty="0" err="1"/>
              <a:t>ճանապարհով</a:t>
            </a:r>
            <a:r>
              <a:rPr lang="en-US" sz="2400" dirty="0"/>
              <a:t> </a:t>
            </a:r>
            <a:r>
              <a:rPr lang="en-US" sz="2400" dirty="0" err="1"/>
              <a:t>ձեռք</a:t>
            </a:r>
            <a:r>
              <a:rPr lang="en-US" sz="2400" dirty="0"/>
              <a:t> </a:t>
            </a:r>
            <a:r>
              <a:rPr lang="en-US" sz="2400" dirty="0" err="1"/>
              <a:t>բերել</a:t>
            </a:r>
            <a:r>
              <a:rPr lang="en-US" sz="2400" dirty="0"/>
              <a:t> </a:t>
            </a:r>
            <a:r>
              <a:rPr lang="en-US" sz="2400" dirty="0" err="1"/>
              <a:t>ուրիշ</a:t>
            </a:r>
            <a:r>
              <a:rPr lang="en-US" sz="2400" dirty="0"/>
              <a:t> </a:t>
            </a:r>
            <a:r>
              <a:rPr lang="en-US" sz="2400" dirty="0" err="1"/>
              <a:t>հաճախորդներ</a:t>
            </a:r>
            <a:r>
              <a:rPr lang="en-US" sz="2400" dirty="0"/>
              <a:t> </a:t>
            </a:r>
            <a:r>
              <a:rPr lang="en-US" sz="2400" dirty="0" err="1"/>
              <a:t>ևս</a:t>
            </a:r>
            <a:r>
              <a:rPr lang="en-US" sz="2400" dirty="0"/>
              <a:t>, </a:t>
            </a:r>
            <a:r>
              <a:rPr lang="en-US" sz="2400" dirty="0" err="1"/>
              <a:t>իմանալով</a:t>
            </a:r>
            <a:r>
              <a:rPr lang="en-US" sz="2400" dirty="0"/>
              <a:t> </a:t>
            </a:r>
            <a:r>
              <a:rPr lang="en-US" sz="2400" dirty="0" err="1"/>
              <a:t>պատվերի</a:t>
            </a:r>
            <a:r>
              <a:rPr lang="en-US" sz="2400" dirty="0"/>
              <a:t> “</a:t>
            </a:r>
            <a:r>
              <a:rPr lang="en-US" sz="2400" dirty="0" err="1"/>
              <a:t>կարևորության</a:t>
            </a:r>
            <a:r>
              <a:rPr lang="en-US" sz="2400" dirty="0"/>
              <a:t> </a:t>
            </a:r>
            <a:r>
              <a:rPr lang="en-US" sz="2400" dirty="0" err="1"/>
              <a:t>աստիճանի</a:t>
            </a:r>
            <a:r>
              <a:rPr lang="en-US" sz="2400" dirty="0"/>
              <a:t>” </a:t>
            </a:r>
            <a:r>
              <a:rPr lang="en-US" sz="2400" dirty="0" err="1"/>
              <a:t>մասին</a:t>
            </a:r>
            <a:r>
              <a:rPr lang="en-US" sz="2400" dirty="0"/>
              <a:t> </a:t>
            </a:r>
            <a:r>
              <a:rPr lang="en-US" sz="2400" dirty="0" err="1"/>
              <a:t>կարելի</a:t>
            </a:r>
            <a:r>
              <a:rPr lang="en-US" sz="2400" dirty="0"/>
              <a:t> է </a:t>
            </a:r>
            <a:r>
              <a:rPr lang="en-US" sz="2400" dirty="0" err="1"/>
              <a:t>պարզել</a:t>
            </a:r>
            <a:r>
              <a:rPr lang="en-US" sz="2400" dirty="0"/>
              <a:t>, </a:t>
            </a:r>
            <a:r>
              <a:rPr lang="en-US" sz="2400" dirty="0" err="1"/>
              <a:t>որ</a:t>
            </a:r>
            <a:r>
              <a:rPr lang="en-US" sz="2400" dirty="0"/>
              <a:t> </a:t>
            </a:r>
            <a:r>
              <a:rPr lang="en-US" sz="2400" dirty="0" err="1"/>
              <a:t>միգուցե</a:t>
            </a:r>
            <a:r>
              <a:rPr lang="en-US" sz="2400" dirty="0"/>
              <a:t> </a:t>
            </a:r>
            <a:r>
              <a:rPr lang="en-US" sz="2400" dirty="0" err="1"/>
              <a:t>հաճախորդը</a:t>
            </a:r>
            <a:r>
              <a:rPr lang="en-US" sz="2400" dirty="0"/>
              <a:t> </a:t>
            </a:r>
            <a:r>
              <a:rPr lang="en-US" sz="2400" dirty="0" err="1"/>
              <a:t>պատրաստ</a:t>
            </a:r>
            <a:r>
              <a:rPr lang="en-US" sz="2400" dirty="0"/>
              <a:t> է </a:t>
            </a:r>
            <a:r>
              <a:rPr lang="en-US" sz="2400" dirty="0" err="1"/>
              <a:t>ավելի</a:t>
            </a:r>
            <a:r>
              <a:rPr lang="en-US" sz="2400" dirty="0"/>
              <a:t> </a:t>
            </a:r>
            <a:r>
              <a:rPr lang="en-US" sz="2400" dirty="0" err="1"/>
              <a:t>շատ</a:t>
            </a:r>
            <a:r>
              <a:rPr lang="en-US" sz="2400" dirty="0"/>
              <a:t> </a:t>
            </a:r>
            <a:r>
              <a:rPr lang="en-US" sz="2400" dirty="0" err="1"/>
              <a:t>վճարել</a:t>
            </a:r>
            <a:r>
              <a:rPr lang="en-US" sz="2400" dirty="0"/>
              <a:t>, </a:t>
            </a:r>
            <a:r>
              <a:rPr lang="en-US" sz="2400" dirty="0" err="1"/>
              <a:t>միայն</a:t>
            </a:r>
            <a:r>
              <a:rPr lang="en-US" sz="2400" dirty="0"/>
              <a:t> </a:t>
            </a:r>
            <a:r>
              <a:rPr lang="en-US" sz="2400" dirty="0" err="1"/>
              <a:t>թե</a:t>
            </a:r>
            <a:r>
              <a:rPr lang="en-US" sz="2400" dirty="0"/>
              <a:t> </a:t>
            </a:r>
            <a:r>
              <a:rPr lang="en-US" sz="2400" dirty="0" err="1"/>
              <a:t>որակը</a:t>
            </a:r>
            <a:r>
              <a:rPr lang="en-US" sz="2400" dirty="0"/>
              <a:t> </a:t>
            </a:r>
            <a:r>
              <a:rPr lang="en-US" sz="2400" dirty="0" err="1"/>
              <a:t>բավարարի</a:t>
            </a:r>
            <a:r>
              <a:rPr lang="en-US" sz="2400" dirty="0"/>
              <a:t> </a:t>
            </a:r>
            <a:r>
              <a:rPr lang="en-US" sz="2400" dirty="0" err="1"/>
              <a:t>իր</a:t>
            </a:r>
            <a:r>
              <a:rPr lang="en-US" sz="2400" dirty="0"/>
              <a:t> </a:t>
            </a:r>
            <a:r>
              <a:rPr lang="en-US" sz="2400" dirty="0" err="1"/>
              <a:t>պայմաններին</a:t>
            </a:r>
            <a:r>
              <a:rPr lang="en-US" sz="2400" dirty="0"/>
              <a:t>: </a:t>
            </a:r>
            <a:r>
              <a:rPr lang="en-US" sz="2400" dirty="0" err="1"/>
              <a:t>Իսկ</a:t>
            </a:r>
            <a:r>
              <a:rPr lang="en-US" sz="2400" dirty="0"/>
              <a:t> “</a:t>
            </a:r>
            <a:r>
              <a:rPr lang="en-US" sz="2400" dirty="0" err="1"/>
              <a:t>վճարման</a:t>
            </a:r>
            <a:r>
              <a:rPr lang="en-US" sz="2400" dirty="0"/>
              <a:t> </a:t>
            </a:r>
            <a:r>
              <a:rPr lang="en-US" sz="2400" dirty="0" err="1"/>
              <a:t>ձևը</a:t>
            </a:r>
            <a:r>
              <a:rPr lang="en-US" sz="2400" dirty="0"/>
              <a:t>” </a:t>
            </a:r>
            <a:r>
              <a:rPr lang="en-US" sz="2400" dirty="0" err="1"/>
              <a:t>պարզելով</a:t>
            </a:r>
            <a:r>
              <a:rPr lang="en-US" sz="2400" dirty="0"/>
              <a:t> </a:t>
            </a:r>
            <a:r>
              <a:rPr lang="en-US" sz="2400" dirty="0" err="1"/>
              <a:t>կտեղեկանանք</a:t>
            </a:r>
            <a:r>
              <a:rPr lang="en-US" sz="2400" dirty="0"/>
              <a:t> </a:t>
            </a:r>
            <a:r>
              <a:rPr lang="en-US" sz="2400" dirty="0" err="1"/>
              <a:t>հաճախորդի</a:t>
            </a:r>
            <a:r>
              <a:rPr lang="en-US" sz="2400" dirty="0"/>
              <a:t>` </a:t>
            </a:r>
            <a:r>
              <a:rPr lang="en-US" sz="2400" dirty="0" err="1"/>
              <a:t>առավել</a:t>
            </a:r>
            <a:r>
              <a:rPr lang="en-US" sz="2400" dirty="0"/>
              <a:t> </a:t>
            </a:r>
            <a:r>
              <a:rPr lang="en-US" sz="2400" dirty="0" err="1"/>
              <a:t>նախընտրելի</a:t>
            </a:r>
            <a:r>
              <a:rPr lang="en-US" sz="2400" dirty="0"/>
              <a:t> </a:t>
            </a:r>
            <a:r>
              <a:rPr lang="en-US" sz="2400" dirty="0" err="1"/>
              <a:t>վճարումների</a:t>
            </a:r>
            <a:r>
              <a:rPr lang="en-US" sz="2400" dirty="0"/>
              <a:t> </a:t>
            </a:r>
            <a:r>
              <a:rPr lang="en-US" sz="2400" dirty="0" err="1"/>
              <a:t>ձևի</a:t>
            </a:r>
            <a:r>
              <a:rPr lang="en-US" sz="2400" dirty="0"/>
              <a:t> </a:t>
            </a:r>
            <a:r>
              <a:rPr lang="en-US" sz="2400" dirty="0" err="1"/>
              <a:t>մասին</a:t>
            </a:r>
            <a:r>
              <a:rPr lang="en-US" sz="2400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xmlns="" val="807682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04" y="1484784"/>
            <a:ext cx="7355160" cy="4525963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dirty="0" err="1"/>
              <a:t>Եվս</a:t>
            </a:r>
            <a:r>
              <a:rPr lang="en-US" dirty="0"/>
              <a:t> </a:t>
            </a:r>
            <a:r>
              <a:rPr lang="en-US" dirty="0" err="1"/>
              <a:t>մեկ</a:t>
            </a:r>
            <a:r>
              <a:rPr lang="en-US" dirty="0"/>
              <a:t> </a:t>
            </a:r>
            <a:r>
              <a:rPr lang="en-US" dirty="0" err="1"/>
              <a:t>ոլորտ</a:t>
            </a:r>
            <a:r>
              <a:rPr lang="en-US" dirty="0"/>
              <a:t> </a:t>
            </a:r>
            <a:r>
              <a:rPr lang="en-US" dirty="0" err="1"/>
              <a:t>որում</a:t>
            </a:r>
            <a:r>
              <a:rPr lang="en-US" dirty="0"/>
              <a:t> </a:t>
            </a:r>
            <a:r>
              <a:rPr lang="en-US" dirty="0" err="1"/>
              <a:t>կարող</a:t>
            </a:r>
            <a:r>
              <a:rPr lang="en-US" dirty="0"/>
              <a:t> է </a:t>
            </a:r>
            <a:r>
              <a:rPr lang="en-US" dirty="0" err="1"/>
              <a:t>ներդրվել</a:t>
            </a:r>
            <a:r>
              <a:rPr lang="en-US" dirty="0"/>
              <a:t> </a:t>
            </a:r>
            <a:r>
              <a:rPr lang="en-US" b="1" dirty="0"/>
              <a:t>CRM</a:t>
            </a:r>
            <a:r>
              <a:rPr lang="en-US" dirty="0"/>
              <a:t> </a:t>
            </a:r>
            <a:r>
              <a:rPr lang="en-US" dirty="0" err="1"/>
              <a:t>համակարգը</a:t>
            </a:r>
            <a:r>
              <a:rPr lang="en-US" dirty="0"/>
              <a:t> </a:t>
            </a:r>
            <a:r>
              <a:rPr lang="en-US" dirty="0" err="1"/>
              <a:t>դա</a:t>
            </a:r>
            <a:r>
              <a:rPr lang="en-US" dirty="0"/>
              <a:t> </a:t>
            </a:r>
            <a:r>
              <a:rPr lang="en-US" dirty="0" err="1"/>
              <a:t>մարքեթինգային</a:t>
            </a:r>
            <a:r>
              <a:rPr lang="en-US" dirty="0"/>
              <a:t> </a:t>
            </a:r>
            <a:r>
              <a:rPr lang="en-US" dirty="0" err="1"/>
              <a:t>ակցիաների</a:t>
            </a:r>
            <a:r>
              <a:rPr lang="en-US" dirty="0"/>
              <a:t> </a:t>
            </a:r>
            <a:r>
              <a:rPr lang="en-US" dirty="0" err="1"/>
              <a:t>ավտոմատացման</a:t>
            </a:r>
            <a:r>
              <a:rPr lang="en-US" dirty="0"/>
              <a:t> </a:t>
            </a:r>
            <a:r>
              <a:rPr lang="en-US" dirty="0" err="1"/>
              <a:t>ոլորտն</a:t>
            </a:r>
            <a:r>
              <a:rPr lang="en-US" dirty="0"/>
              <a:t> է (Enterprise Marketing Automation, EMA), </a:t>
            </a:r>
            <a:r>
              <a:rPr lang="en-US" dirty="0" err="1"/>
              <a:t>որը</a:t>
            </a:r>
            <a:r>
              <a:rPr lang="en-US" dirty="0"/>
              <a:t> </a:t>
            </a:r>
            <a:r>
              <a:rPr lang="en-US" dirty="0" err="1"/>
              <a:t>հնարավորություն</a:t>
            </a:r>
            <a:r>
              <a:rPr lang="en-US" dirty="0"/>
              <a:t> է </a:t>
            </a:r>
            <a:r>
              <a:rPr lang="en-US" dirty="0" err="1"/>
              <a:t>տալիս</a:t>
            </a:r>
            <a:r>
              <a:rPr lang="en-US" dirty="0"/>
              <a:t> </a:t>
            </a:r>
            <a:r>
              <a:rPr lang="en-US" dirty="0" err="1"/>
              <a:t>գնահատելու</a:t>
            </a:r>
            <a:r>
              <a:rPr lang="en-US" dirty="0"/>
              <a:t> </a:t>
            </a:r>
            <a:r>
              <a:rPr lang="en-US" dirty="0" err="1"/>
              <a:t>մարքեթինգային</a:t>
            </a:r>
            <a:r>
              <a:rPr lang="en-US" dirty="0"/>
              <a:t> </a:t>
            </a:r>
            <a:r>
              <a:rPr lang="en-US" dirty="0" err="1"/>
              <a:t>ընկերությունների</a:t>
            </a:r>
            <a:r>
              <a:rPr lang="en-US" dirty="0"/>
              <a:t> </a:t>
            </a:r>
            <a:r>
              <a:rPr lang="en-US" dirty="0" err="1"/>
              <a:t>արդյունավետության</a:t>
            </a:r>
            <a:r>
              <a:rPr lang="en-US" dirty="0"/>
              <a:t> </a:t>
            </a:r>
            <a:r>
              <a:rPr lang="en-US" dirty="0" err="1"/>
              <a:t>աստիճանը</a:t>
            </a:r>
            <a:r>
              <a:rPr lang="en-US" dirty="0"/>
              <a:t>, </a:t>
            </a:r>
            <a:r>
              <a:rPr lang="en-US" dirty="0" err="1"/>
              <a:t>պլանավորել</a:t>
            </a:r>
            <a:r>
              <a:rPr lang="en-US" dirty="0"/>
              <a:t> </a:t>
            </a:r>
            <a:r>
              <a:rPr lang="en-US" dirty="0" err="1"/>
              <a:t>նրա</a:t>
            </a:r>
            <a:r>
              <a:rPr lang="en-US" dirty="0"/>
              <a:t> </a:t>
            </a:r>
            <a:r>
              <a:rPr lang="en-US" dirty="0" err="1"/>
              <a:t>հիմնական</a:t>
            </a:r>
            <a:r>
              <a:rPr lang="en-US" dirty="0"/>
              <a:t> </a:t>
            </a:r>
            <a:r>
              <a:rPr lang="en-US" dirty="0" err="1"/>
              <a:t>փուլերը</a:t>
            </a:r>
            <a:r>
              <a:rPr lang="en-US" dirty="0"/>
              <a:t> և </a:t>
            </a:r>
            <a:r>
              <a:rPr lang="en-US" dirty="0" err="1"/>
              <a:t>ռեսուրսների</a:t>
            </a:r>
            <a:r>
              <a:rPr lang="en-US" dirty="0"/>
              <a:t> </a:t>
            </a:r>
            <a:r>
              <a:rPr lang="en-US" dirty="0" err="1"/>
              <a:t>ծախսը</a:t>
            </a:r>
            <a:r>
              <a:rPr lang="en-US" dirty="0"/>
              <a:t>, </a:t>
            </a:r>
            <a:r>
              <a:rPr lang="en-US" dirty="0" err="1"/>
              <a:t>օպտիմալացնել</a:t>
            </a:r>
            <a:r>
              <a:rPr lang="en-US" dirty="0"/>
              <a:t> և </a:t>
            </a:r>
            <a:r>
              <a:rPr lang="en-US" dirty="0" err="1"/>
              <a:t>կոորդինացնել</a:t>
            </a:r>
            <a:r>
              <a:rPr lang="en-US" dirty="0"/>
              <a:t> </a:t>
            </a:r>
            <a:r>
              <a:rPr lang="en-US" dirty="0" err="1"/>
              <a:t>հաճախորդների</a:t>
            </a:r>
            <a:r>
              <a:rPr lang="en-US" dirty="0"/>
              <a:t> </a:t>
            </a:r>
            <a:r>
              <a:rPr lang="en-US" dirty="0" err="1"/>
              <a:t>հետ</a:t>
            </a:r>
            <a:r>
              <a:rPr lang="en-US" dirty="0"/>
              <a:t> </a:t>
            </a:r>
            <a:r>
              <a:rPr lang="en-US" dirty="0" err="1"/>
              <a:t>փոխհարաբերությունները</a:t>
            </a:r>
            <a:r>
              <a:rPr lang="en-US" dirty="0"/>
              <a:t> </a:t>
            </a:r>
            <a:r>
              <a:rPr lang="en-US" dirty="0" err="1"/>
              <a:t>կապի</a:t>
            </a:r>
            <a:r>
              <a:rPr lang="en-US" dirty="0"/>
              <a:t> </a:t>
            </a:r>
            <a:r>
              <a:rPr lang="en-US" dirty="0" err="1"/>
              <a:t>տարբեր</a:t>
            </a:r>
            <a:r>
              <a:rPr lang="en-US" dirty="0"/>
              <a:t> </a:t>
            </a:r>
            <a:r>
              <a:rPr lang="en-US" dirty="0" err="1"/>
              <a:t>միջոցներով</a:t>
            </a:r>
            <a:r>
              <a:rPr lang="en-US" dirty="0"/>
              <a:t>, </a:t>
            </a:r>
            <a:r>
              <a:rPr lang="en-US" dirty="0" err="1"/>
              <a:t>կառուցել</a:t>
            </a:r>
            <a:r>
              <a:rPr lang="en-US" dirty="0"/>
              <a:t> </a:t>
            </a:r>
            <a:r>
              <a:rPr lang="en-US" dirty="0" err="1"/>
              <a:t>կանխատեսումների</a:t>
            </a:r>
            <a:r>
              <a:rPr lang="en-US" dirty="0"/>
              <a:t> </a:t>
            </a:r>
            <a:r>
              <a:rPr lang="en-US" dirty="0" err="1"/>
              <a:t>մոդելներ</a:t>
            </a:r>
            <a:r>
              <a:rPr lang="en-US" dirty="0"/>
              <a:t> և </a:t>
            </a:r>
            <a:r>
              <a:rPr lang="en-US" dirty="0" err="1"/>
              <a:t>համակարգել</a:t>
            </a:r>
            <a:r>
              <a:rPr lang="en-US" dirty="0"/>
              <a:t> </a:t>
            </a:r>
            <a:r>
              <a:rPr lang="en-US" dirty="0" err="1"/>
              <a:t>դրանք</a:t>
            </a:r>
            <a:r>
              <a:rPr lang="en-US" dirty="0"/>
              <a:t> </a:t>
            </a:r>
            <a:r>
              <a:rPr lang="en-US" dirty="0" err="1"/>
              <a:t>նոր</a:t>
            </a:r>
            <a:r>
              <a:rPr lang="en-US" dirty="0"/>
              <a:t> </a:t>
            </a:r>
            <a:r>
              <a:rPr lang="en-US" dirty="0" err="1"/>
              <a:t>տվյալների</a:t>
            </a:r>
            <a:r>
              <a:rPr lang="en-US" dirty="0"/>
              <a:t> </a:t>
            </a:r>
            <a:r>
              <a:rPr lang="en-US" dirty="0" err="1"/>
              <a:t>ներմուծման</a:t>
            </a:r>
            <a:r>
              <a:rPr lang="en-US" dirty="0"/>
              <a:t> </a:t>
            </a:r>
            <a:r>
              <a:rPr lang="en-US" dirty="0" err="1"/>
              <a:t>հետ</a:t>
            </a:r>
            <a:r>
              <a:rPr lang="en-US" dirty="0"/>
              <a:t> </a:t>
            </a:r>
            <a:r>
              <a:rPr lang="en-US" dirty="0" err="1"/>
              <a:t>միաժամանակ</a:t>
            </a:r>
            <a:r>
              <a:rPr lang="en-US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xmlns="" val="2699897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888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i="1" dirty="0" err="1"/>
              <a:t>Համակարգի</a:t>
            </a:r>
            <a:r>
              <a:rPr lang="en-US" sz="2800" b="1" i="1" dirty="0"/>
              <a:t> </a:t>
            </a:r>
            <a:r>
              <a:rPr lang="en-US" sz="2800" b="1" i="1" dirty="0" err="1"/>
              <a:t>ներդրման</a:t>
            </a:r>
            <a:r>
              <a:rPr lang="en-US" sz="2800" b="1" i="1" dirty="0"/>
              <a:t> </a:t>
            </a:r>
            <a:r>
              <a:rPr lang="en-US" sz="2800" b="1" i="1" dirty="0" err="1"/>
              <a:t>առավելությունները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452596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b="1" dirty="0"/>
              <a:t>CRM</a:t>
            </a:r>
            <a:r>
              <a:rPr lang="en-US" dirty="0"/>
              <a:t> </a:t>
            </a:r>
            <a:r>
              <a:rPr lang="en-US" dirty="0" err="1"/>
              <a:t>համակարգի</a:t>
            </a:r>
            <a:r>
              <a:rPr lang="en-US" dirty="0"/>
              <a:t> </a:t>
            </a:r>
            <a:r>
              <a:rPr lang="en-US" dirty="0" err="1"/>
              <a:t>ներդրման</a:t>
            </a:r>
            <a:r>
              <a:rPr lang="en-US" dirty="0"/>
              <a:t> </a:t>
            </a:r>
            <a:r>
              <a:rPr lang="en-US" dirty="0" err="1"/>
              <a:t>առավելությունները</a:t>
            </a:r>
            <a:r>
              <a:rPr lang="en-US" dirty="0"/>
              <a:t> </a:t>
            </a:r>
            <a:r>
              <a:rPr lang="en-US" dirty="0" err="1"/>
              <a:t>թե</a:t>
            </a:r>
            <a:r>
              <a:rPr lang="en-US" dirty="0"/>
              <a:t>° </a:t>
            </a:r>
            <a:r>
              <a:rPr lang="en-US" dirty="0" err="1"/>
              <a:t>կազմակերպության</a:t>
            </a:r>
            <a:r>
              <a:rPr lang="en-US" dirty="0"/>
              <a:t>, և </a:t>
            </a:r>
            <a:r>
              <a:rPr lang="en-US" dirty="0" err="1"/>
              <a:t>թե</a:t>
            </a:r>
            <a:r>
              <a:rPr lang="en-US" dirty="0"/>
              <a:t> </a:t>
            </a:r>
            <a:r>
              <a:rPr lang="en-US" dirty="0" err="1"/>
              <a:t>հաճախորդների</a:t>
            </a:r>
            <a:r>
              <a:rPr lang="en-US" dirty="0"/>
              <a:t> </a:t>
            </a:r>
            <a:r>
              <a:rPr lang="en-US" dirty="0" err="1"/>
              <a:t>տեսանկյունից</a:t>
            </a:r>
            <a:r>
              <a:rPr lang="en-US" dirty="0"/>
              <a:t> </a:t>
            </a:r>
            <a:r>
              <a:rPr lang="en-US" dirty="0" err="1"/>
              <a:t>կարելի</a:t>
            </a:r>
            <a:r>
              <a:rPr lang="en-US" dirty="0"/>
              <a:t> է </a:t>
            </a:r>
            <a:r>
              <a:rPr lang="en-US" dirty="0" err="1"/>
              <a:t>համակարգել</a:t>
            </a:r>
            <a:r>
              <a:rPr lang="en-US" dirty="0"/>
              <a:t> </a:t>
            </a:r>
            <a:r>
              <a:rPr lang="en-US" dirty="0" err="1"/>
              <a:t>մի</a:t>
            </a:r>
            <a:r>
              <a:rPr lang="en-US" dirty="0"/>
              <a:t> </a:t>
            </a:r>
            <a:r>
              <a:rPr lang="en-US" dirty="0" err="1"/>
              <a:t>քանի</a:t>
            </a:r>
            <a:r>
              <a:rPr lang="en-US" dirty="0"/>
              <a:t> </a:t>
            </a:r>
            <a:r>
              <a:rPr lang="en-US" dirty="0" err="1"/>
              <a:t>խմբերում</a:t>
            </a:r>
            <a:r>
              <a:rPr lang="en-US" dirty="0"/>
              <a:t>, </a:t>
            </a:r>
            <a:r>
              <a:rPr lang="en-US" dirty="0" err="1"/>
              <a:t>որոնցից</a:t>
            </a:r>
            <a:r>
              <a:rPr lang="en-US" dirty="0"/>
              <a:t> </a:t>
            </a:r>
            <a:r>
              <a:rPr lang="en-US" dirty="0" err="1" smtClean="0"/>
              <a:t>են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lvl="0"/>
            <a:r>
              <a:rPr lang="en-US" b="1" i="1" dirty="0" err="1"/>
              <a:t>կազմակերպության</a:t>
            </a:r>
            <a:r>
              <a:rPr lang="en-US" b="1" i="1" dirty="0"/>
              <a:t> </a:t>
            </a:r>
            <a:r>
              <a:rPr lang="en-US" b="1" i="1" dirty="0" err="1"/>
              <a:t>եկամուտների</a:t>
            </a:r>
            <a:r>
              <a:rPr lang="en-US" b="1" i="1" dirty="0"/>
              <a:t> </a:t>
            </a:r>
            <a:r>
              <a:rPr lang="en-US" b="1" i="1" dirty="0" err="1"/>
              <a:t>ավելացում</a:t>
            </a:r>
            <a:r>
              <a:rPr lang="en-US" b="1" i="1" dirty="0"/>
              <a:t>,</a:t>
            </a:r>
            <a:endParaRPr lang="en-US" dirty="0"/>
          </a:p>
          <a:p>
            <a:pPr lvl="0"/>
            <a:r>
              <a:rPr lang="en-US" b="1" i="1" dirty="0" err="1"/>
              <a:t>հաճախորդակողմնորոշված</a:t>
            </a:r>
            <a:r>
              <a:rPr lang="en-US" b="1" i="1" dirty="0"/>
              <a:t> </a:t>
            </a:r>
            <a:r>
              <a:rPr lang="en-US" b="1" i="1" dirty="0" err="1"/>
              <a:t>մոտեցում</a:t>
            </a:r>
            <a:r>
              <a:rPr lang="en-US" b="1" i="1" dirty="0"/>
              <a:t>,</a:t>
            </a:r>
            <a:endParaRPr lang="en-US" dirty="0"/>
          </a:p>
          <a:p>
            <a:pPr lvl="0"/>
            <a:r>
              <a:rPr lang="en-US" b="1" i="1" dirty="0" err="1"/>
              <a:t>նոր</a:t>
            </a:r>
            <a:r>
              <a:rPr lang="en-US" b="1" i="1" dirty="0"/>
              <a:t> </a:t>
            </a:r>
            <a:r>
              <a:rPr lang="en-US" b="1" i="1" dirty="0" err="1"/>
              <a:t>հաճախորդների</a:t>
            </a:r>
            <a:r>
              <a:rPr lang="en-US" b="1" i="1" dirty="0"/>
              <a:t> </a:t>
            </a:r>
            <a:r>
              <a:rPr lang="en-US" b="1" i="1" dirty="0" err="1"/>
              <a:t>ներգրավում</a:t>
            </a:r>
            <a:r>
              <a:rPr lang="en-US" b="1" i="1" dirty="0"/>
              <a:t>,</a:t>
            </a:r>
            <a:endParaRPr lang="en-US" dirty="0"/>
          </a:p>
          <a:p>
            <a:pPr lvl="0"/>
            <a:r>
              <a:rPr lang="en-US" b="1" i="1" dirty="0" err="1"/>
              <a:t>ավելի</a:t>
            </a:r>
            <a:r>
              <a:rPr lang="en-US" b="1" i="1" dirty="0"/>
              <a:t> </a:t>
            </a:r>
            <a:r>
              <a:rPr lang="en-US" b="1" i="1" dirty="0" err="1"/>
              <a:t>լավ</a:t>
            </a:r>
            <a:r>
              <a:rPr lang="en-US" b="1" i="1" dirty="0"/>
              <a:t> </a:t>
            </a:r>
            <a:r>
              <a:rPr lang="en-US" b="1" i="1" dirty="0" err="1"/>
              <a:t>սպասարկումից</a:t>
            </a:r>
            <a:r>
              <a:rPr lang="en-US" b="1" i="1" dirty="0"/>
              <a:t> </a:t>
            </a:r>
            <a:r>
              <a:rPr lang="en-US" b="1" i="1" dirty="0" err="1"/>
              <a:t>օգտվելու</a:t>
            </a:r>
            <a:r>
              <a:rPr lang="en-US" b="1" i="1" dirty="0"/>
              <a:t> </a:t>
            </a:r>
            <a:r>
              <a:rPr lang="en-US" b="1" i="1" dirty="0" err="1"/>
              <a:t>հնարավորություն</a:t>
            </a:r>
            <a:r>
              <a:rPr lang="en-US" b="1" i="1" dirty="0"/>
              <a:t>,</a:t>
            </a:r>
            <a:endParaRPr lang="en-US" dirty="0"/>
          </a:p>
          <a:p>
            <a:pPr lvl="0"/>
            <a:r>
              <a:rPr lang="en-US" b="1" i="1" dirty="0" err="1"/>
              <a:t>ժամանակի</a:t>
            </a:r>
            <a:r>
              <a:rPr lang="en-US" b="1" i="1" dirty="0"/>
              <a:t> </a:t>
            </a:r>
            <a:r>
              <a:rPr lang="en-US" b="1" i="1" dirty="0" err="1"/>
              <a:t>օպտիմալ</a:t>
            </a:r>
            <a:r>
              <a:rPr lang="en-US" b="1" i="1" dirty="0"/>
              <a:t> </a:t>
            </a:r>
            <a:r>
              <a:rPr lang="en-US" b="1" i="1" dirty="0" err="1"/>
              <a:t>ծախսում</a:t>
            </a:r>
            <a:r>
              <a:rPr lang="en-US" b="1" i="1" dirty="0"/>
              <a:t>,</a:t>
            </a:r>
            <a:endParaRPr lang="en-US" dirty="0"/>
          </a:p>
          <a:p>
            <a:pPr lvl="0"/>
            <a:r>
              <a:rPr lang="en-US" b="1" i="1" dirty="0" err="1"/>
              <a:t>նոր</a:t>
            </a:r>
            <a:r>
              <a:rPr lang="en-US" b="1" i="1" dirty="0"/>
              <a:t> </a:t>
            </a:r>
            <a:r>
              <a:rPr lang="en-US" b="1" i="1" dirty="0" err="1"/>
              <a:t>ծառայությունների</a:t>
            </a:r>
            <a:r>
              <a:rPr lang="en-US" b="1" i="1" dirty="0"/>
              <a:t> և </a:t>
            </a:r>
            <a:r>
              <a:rPr lang="en-US" b="1" i="1" dirty="0" err="1"/>
              <a:t>ապրանքների</a:t>
            </a:r>
            <a:r>
              <a:rPr lang="en-US" b="1" i="1" dirty="0"/>
              <a:t> </a:t>
            </a:r>
            <a:r>
              <a:rPr lang="en-US" b="1" i="1" dirty="0" err="1"/>
              <a:t>տրամադրում</a:t>
            </a:r>
            <a:r>
              <a:rPr lang="en-US" b="1" i="1" dirty="0"/>
              <a:t> </a:t>
            </a:r>
            <a:r>
              <a:rPr lang="en-US" b="1" i="1" dirty="0" err="1"/>
              <a:t>հաճախորդներին</a:t>
            </a:r>
            <a:r>
              <a:rPr lang="en-US" b="1" i="1" dirty="0"/>
              <a:t>։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182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f-ZA" sz="2800" b="1" i="1" dirty="0"/>
              <a:t>CRM Էլեկտրոնային կառավարման </a:t>
            </a:r>
            <a:r>
              <a:rPr lang="af-ZA" sz="2800" b="1" i="1" dirty="0" smtClean="0"/>
              <a:t/>
            </a:r>
            <a:br>
              <a:rPr lang="af-ZA" sz="2800" b="1" i="1" dirty="0" smtClean="0"/>
            </a:br>
            <a:r>
              <a:rPr lang="af-ZA" sz="2800" b="1" i="1" dirty="0" smtClean="0"/>
              <a:t>համակարգը </a:t>
            </a:r>
            <a:r>
              <a:rPr lang="af-ZA" sz="2800" b="1" i="1" dirty="0"/>
              <a:t>հայաստանում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600200"/>
            <a:ext cx="7355160" cy="452596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 err="1"/>
              <a:t>Միջազգային</a:t>
            </a:r>
            <a:r>
              <a:rPr lang="en-US" dirty="0"/>
              <a:t> </a:t>
            </a:r>
            <a:r>
              <a:rPr lang="en-US" dirty="0" err="1"/>
              <a:t>շուկայում</a:t>
            </a:r>
            <a:r>
              <a:rPr lang="en-US" dirty="0"/>
              <a:t> </a:t>
            </a:r>
            <a:r>
              <a:rPr lang="af-ZA" b="1" dirty="0"/>
              <a:t>CRM</a:t>
            </a:r>
            <a:r>
              <a:rPr lang="af-ZA" dirty="0"/>
              <a:t> </a:t>
            </a:r>
            <a:r>
              <a:rPr lang="en-US" dirty="0" err="1"/>
              <a:t>համակարգի</a:t>
            </a:r>
            <a:r>
              <a:rPr lang="en-US" dirty="0"/>
              <a:t> </a:t>
            </a:r>
            <a:r>
              <a:rPr lang="en-US" dirty="0" err="1"/>
              <a:t>համար</a:t>
            </a:r>
            <a:r>
              <a:rPr lang="en-US" dirty="0"/>
              <a:t> </a:t>
            </a:r>
            <a:r>
              <a:rPr lang="en-US" dirty="0" err="1"/>
              <a:t>շրջանառությունը</a:t>
            </a:r>
            <a:r>
              <a:rPr lang="en-US" dirty="0"/>
              <a:t> </a:t>
            </a:r>
            <a:r>
              <a:rPr lang="en-US" dirty="0" err="1"/>
              <a:t>հասնում</a:t>
            </a:r>
            <a:r>
              <a:rPr lang="en-US" dirty="0"/>
              <a:t> է</a:t>
            </a:r>
            <a:r>
              <a:rPr lang="af-ZA" dirty="0"/>
              <a:t>  </a:t>
            </a:r>
            <a:r>
              <a:rPr lang="en-US" dirty="0" err="1"/>
              <a:t>միլիարդավոր</a:t>
            </a:r>
            <a:r>
              <a:rPr lang="en-US" dirty="0"/>
              <a:t> </a:t>
            </a:r>
            <a:r>
              <a:rPr lang="en-US" dirty="0" err="1"/>
              <a:t>դոլարների</a:t>
            </a:r>
            <a:r>
              <a:rPr lang="af-ZA" dirty="0"/>
              <a:t>, </a:t>
            </a:r>
            <a:r>
              <a:rPr lang="en-US" dirty="0" err="1"/>
              <a:t>իսկ</a:t>
            </a:r>
            <a:r>
              <a:rPr lang="en-US" dirty="0"/>
              <a:t> </a:t>
            </a:r>
            <a:r>
              <a:rPr lang="en-US" dirty="0" err="1"/>
              <a:t>այն</a:t>
            </a:r>
            <a:r>
              <a:rPr lang="en-US" dirty="0"/>
              <a:t> </a:t>
            </a:r>
            <a:r>
              <a:rPr lang="en-US" dirty="0" err="1"/>
              <a:t>ներդնելը</a:t>
            </a:r>
            <a:r>
              <a:rPr lang="en-US" dirty="0"/>
              <a:t> </a:t>
            </a:r>
            <a:r>
              <a:rPr lang="en-US" dirty="0" err="1"/>
              <a:t>միջինում</a:t>
            </a:r>
            <a:r>
              <a:rPr lang="en-US" dirty="0"/>
              <a:t> </a:t>
            </a:r>
            <a:r>
              <a:rPr lang="en-US" dirty="0" err="1"/>
              <a:t>կազմում</a:t>
            </a:r>
            <a:r>
              <a:rPr lang="en-US" dirty="0"/>
              <a:t> է </a:t>
            </a:r>
            <a:r>
              <a:rPr lang="en-US" dirty="0" err="1"/>
              <a:t>մոտավորապես</a:t>
            </a:r>
            <a:r>
              <a:rPr lang="en-US" dirty="0"/>
              <a:t> </a:t>
            </a:r>
            <a:r>
              <a:rPr lang="en-US" dirty="0" err="1"/>
              <a:t>հարյուր</a:t>
            </a:r>
            <a:r>
              <a:rPr lang="en-US" dirty="0"/>
              <a:t> </a:t>
            </a:r>
            <a:r>
              <a:rPr lang="en-US" dirty="0" err="1"/>
              <a:t>հազար</a:t>
            </a:r>
            <a:r>
              <a:rPr lang="en-US" dirty="0"/>
              <a:t> </a:t>
            </a:r>
            <a:r>
              <a:rPr lang="en-US" dirty="0" err="1"/>
              <a:t>դոլար</a:t>
            </a:r>
            <a:r>
              <a:rPr lang="af-ZA" dirty="0"/>
              <a:t>: </a:t>
            </a:r>
            <a:r>
              <a:rPr lang="en-US" dirty="0" err="1"/>
              <a:t>Այսօր</a:t>
            </a:r>
            <a:r>
              <a:rPr lang="en-US" dirty="0"/>
              <a:t> </a:t>
            </a:r>
            <a:r>
              <a:rPr lang="af-ZA" b="1" dirty="0"/>
              <a:t>CRM</a:t>
            </a:r>
            <a:r>
              <a:rPr lang="af-ZA" dirty="0"/>
              <a:t> </a:t>
            </a:r>
            <a:r>
              <a:rPr lang="en-US" dirty="0" err="1"/>
              <a:t>համակարգի</a:t>
            </a:r>
            <a:r>
              <a:rPr lang="en-US" dirty="0"/>
              <a:t> </a:t>
            </a:r>
            <a:r>
              <a:rPr lang="en-US" dirty="0" err="1"/>
              <a:t>շուկան</a:t>
            </a:r>
            <a:r>
              <a:rPr lang="en-US" dirty="0"/>
              <a:t> </a:t>
            </a:r>
            <a:r>
              <a:rPr lang="en-US" dirty="0" err="1"/>
              <a:t>հանդիսանում</a:t>
            </a:r>
            <a:r>
              <a:rPr lang="en-US" dirty="0"/>
              <a:t> է </a:t>
            </a:r>
            <a:r>
              <a:rPr lang="en-US" dirty="0" err="1"/>
              <a:t>ամենաարագ</a:t>
            </a:r>
            <a:r>
              <a:rPr lang="en-US" dirty="0"/>
              <a:t> </a:t>
            </a:r>
            <a:r>
              <a:rPr lang="en-US" dirty="0" err="1"/>
              <a:t>աճողներից</a:t>
            </a:r>
            <a:r>
              <a:rPr lang="en-US" dirty="0"/>
              <a:t> </a:t>
            </a:r>
            <a:r>
              <a:rPr lang="en-US" dirty="0" err="1"/>
              <a:t>մեկը</a:t>
            </a:r>
            <a:r>
              <a:rPr lang="af-ZA" dirty="0"/>
              <a:t>: </a:t>
            </a:r>
            <a:r>
              <a:rPr lang="en-US" dirty="0" err="1"/>
              <a:t>Վերլուծությունների</a:t>
            </a:r>
            <a:r>
              <a:rPr lang="en-US" dirty="0"/>
              <a:t> </a:t>
            </a:r>
            <a:r>
              <a:rPr lang="en-US" dirty="0" err="1"/>
              <a:t>համաձայն</a:t>
            </a:r>
            <a:r>
              <a:rPr lang="af-ZA" dirty="0"/>
              <a:t> 1999 </a:t>
            </a:r>
            <a:r>
              <a:rPr lang="en-US" dirty="0" err="1"/>
              <a:t>թվականին</a:t>
            </a:r>
            <a:r>
              <a:rPr lang="en-US" dirty="0"/>
              <a:t> </a:t>
            </a:r>
            <a:r>
              <a:rPr lang="en-US" dirty="0" err="1"/>
              <a:t>համաշխարհային</a:t>
            </a:r>
            <a:r>
              <a:rPr lang="en-US" dirty="0"/>
              <a:t> </a:t>
            </a:r>
            <a:r>
              <a:rPr lang="en-US" dirty="0" err="1"/>
              <a:t>շուկայի</a:t>
            </a:r>
            <a:r>
              <a:rPr lang="en-US" dirty="0"/>
              <a:t> </a:t>
            </a:r>
            <a:r>
              <a:rPr lang="en-US" dirty="0" err="1"/>
              <a:t>ծավալը</a:t>
            </a:r>
            <a:r>
              <a:rPr lang="en-US" dirty="0"/>
              <a:t> </a:t>
            </a:r>
            <a:r>
              <a:rPr lang="en-US" dirty="0" err="1"/>
              <a:t>կազմել</a:t>
            </a:r>
            <a:r>
              <a:rPr lang="en-US" dirty="0"/>
              <a:t> է</a:t>
            </a:r>
            <a:r>
              <a:rPr lang="af-ZA" dirty="0"/>
              <a:t> 15.6 </a:t>
            </a:r>
            <a:r>
              <a:rPr lang="en-US" dirty="0" err="1"/>
              <a:t>միլիարդ</a:t>
            </a:r>
            <a:r>
              <a:rPr lang="en-US" dirty="0"/>
              <a:t> </a:t>
            </a:r>
            <a:r>
              <a:rPr lang="en-US" dirty="0" err="1"/>
              <a:t>դոլար</a:t>
            </a:r>
            <a:r>
              <a:rPr lang="af-ZA" dirty="0"/>
              <a:t>, </a:t>
            </a:r>
            <a:r>
              <a:rPr lang="en-US" dirty="0" err="1"/>
              <a:t>իսկ</a:t>
            </a:r>
            <a:r>
              <a:rPr lang="af-ZA" dirty="0"/>
              <a:t> 2005 </a:t>
            </a:r>
            <a:r>
              <a:rPr lang="en-US" dirty="0" err="1"/>
              <a:t>թվականին</a:t>
            </a:r>
            <a:r>
              <a:rPr lang="af-ZA" dirty="0"/>
              <a:t>° 64.3 </a:t>
            </a:r>
            <a:r>
              <a:rPr lang="en-US" dirty="0" err="1"/>
              <a:t>միլիարդ</a:t>
            </a:r>
            <a:r>
              <a:rPr lang="en-US" dirty="0"/>
              <a:t> </a:t>
            </a:r>
            <a:r>
              <a:rPr lang="en-US" dirty="0" err="1"/>
              <a:t>դոլար</a:t>
            </a:r>
            <a:r>
              <a:rPr lang="af-ZA" dirty="0"/>
              <a:t>: </a:t>
            </a:r>
            <a:r>
              <a:rPr lang="en-US" dirty="0" err="1"/>
              <a:t>Հայաստանում</a:t>
            </a:r>
            <a:r>
              <a:rPr lang="en-US" dirty="0"/>
              <a:t> </a:t>
            </a:r>
            <a:r>
              <a:rPr lang="en-US" dirty="0" err="1"/>
              <a:t>արդեն</a:t>
            </a:r>
            <a:r>
              <a:rPr lang="en-US" dirty="0"/>
              <a:t> </a:t>
            </a:r>
            <a:r>
              <a:rPr lang="en-US" dirty="0" err="1"/>
              <a:t>իսկ</a:t>
            </a:r>
            <a:r>
              <a:rPr lang="en-US" dirty="0"/>
              <a:t> </a:t>
            </a:r>
            <a:r>
              <a:rPr lang="en-US" dirty="0" err="1"/>
              <a:t>կամաց</a:t>
            </a:r>
            <a:r>
              <a:rPr lang="af-ZA" dirty="0"/>
              <a:t>-</a:t>
            </a:r>
            <a:r>
              <a:rPr lang="en-US" dirty="0" err="1"/>
              <a:t>կամաց</a:t>
            </a:r>
            <a:r>
              <a:rPr lang="en-US" dirty="0"/>
              <a:t> </a:t>
            </a:r>
            <a:r>
              <a:rPr lang="en-US" dirty="0" err="1"/>
              <a:t>նկատվում</a:t>
            </a:r>
            <a:r>
              <a:rPr lang="en-US" dirty="0"/>
              <a:t> է </a:t>
            </a:r>
            <a:r>
              <a:rPr lang="en-US" dirty="0" err="1"/>
              <a:t>հետաքրքրության</a:t>
            </a:r>
            <a:r>
              <a:rPr lang="en-US" dirty="0"/>
              <a:t> </a:t>
            </a:r>
            <a:r>
              <a:rPr lang="en-US" dirty="0" err="1"/>
              <a:t>տենդենցը</a:t>
            </a:r>
            <a:r>
              <a:rPr lang="af-ZA" dirty="0"/>
              <a:t>ª </a:t>
            </a:r>
            <a:r>
              <a:rPr lang="en-US" dirty="0" err="1"/>
              <a:t>համակարգին</a:t>
            </a:r>
            <a:r>
              <a:rPr lang="en-US" dirty="0"/>
              <a:t> </a:t>
            </a:r>
            <a:r>
              <a:rPr lang="en-US" dirty="0" err="1"/>
              <a:t>ուղղված</a:t>
            </a:r>
            <a:r>
              <a:rPr lang="af-ZA" dirty="0"/>
              <a:t>: </a:t>
            </a:r>
            <a:r>
              <a:rPr lang="en-US" dirty="0" err="1"/>
              <a:t>Արդեն</a:t>
            </a:r>
            <a:r>
              <a:rPr lang="en-US" dirty="0"/>
              <a:t> </a:t>
            </a:r>
            <a:r>
              <a:rPr lang="en-US" dirty="0" err="1"/>
              <a:t>իսկ</a:t>
            </a:r>
            <a:r>
              <a:rPr lang="en-US" dirty="0"/>
              <a:t> </a:t>
            </a:r>
            <a:r>
              <a:rPr lang="en-US" dirty="0" err="1"/>
              <a:t>կան</a:t>
            </a:r>
            <a:r>
              <a:rPr lang="en-US" dirty="0"/>
              <a:t> </a:t>
            </a:r>
            <a:r>
              <a:rPr lang="en-US" dirty="0" err="1"/>
              <a:t>տեղական</a:t>
            </a:r>
            <a:r>
              <a:rPr lang="en-US" dirty="0"/>
              <a:t> </a:t>
            </a:r>
            <a:r>
              <a:rPr lang="en-US" dirty="0" err="1"/>
              <a:t>կազմակերպություններ</a:t>
            </a:r>
            <a:r>
              <a:rPr lang="af-ZA" dirty="0"/>
              <a:t>, </a:t>
            </a:r>
            <a:r>
              <a:rPr lang="en-US" dirty="0" err="1"/>
              <a:t>որոնք</a:t>
            </a:r>
            <a:r>
              <a:rPr lang="en-US" dirty="0"/>
              <a:t> </a:t>
            </a:r>
            <a:r>
              <a:rPr lang="en-US" dirty="0" err="1"/>
              <a:t>թե</a:t>
            </a:r>
            <a:r>
              <a:rPr lang="af-ZA" dirty="0"/>
              <a:t>° </a:t>
            </a:r>
            <a:r>
              <a:rPr lang="en-US" dirty="0" err="1"/>
              <a:t>առաջարկում</a:t>
            </a:r>
            <a:r>
              <a:rPr lang="en-US" dirty="0"/>
              <a:t> </a:t>
            </a:r>
            <a:r>
              <a:rPr lang="en-US" dirty="0" err="1"/>
              <a:t>են</a:t>
            </a:r>
            <a:r>
              <a:rPr lang="en-US" dirty="0"/>
              <a:t> </a:t>
            </a:r>
            <a:r>
              <a:rPr lang="en-US" dirty="0" err="1"/>
              <a:t>այս</a:t>
            </a:r>
            <a:r>
              <a:rPr lang="en-US" dirty="0"/>
              <a:t> </a:t>
            </a:r>
            <a:r>
              <a:rPr lang="en-US" dirty="0" err="1"/>
              <a:t>համակարգի</a:t>
            </a:r>
            <a:r>
              <a:rPr lang="en-US" dirty="0"/>
              <a:t> </a:t>
            </a:r>
            <a:r>
              <a:rPr lang="en-US" dirty="0" err="1"/>
              <a:t>լուծումներ</a:t>
            </a:r>
            <a:r>
              <a:rPr lang="af-ZA" dirty="0"/>
              <a:t>, </a:t>
            </a:r>
            <a:r>
              <a:rPr lang="en-US" dirty="0"/>
              <a:t>և </a:t>
            </a:r>
            <a:r>
              <a:rPr lang="en-US" dirty="0" err="1"/>
              <a:t>թե</a:t>
            </a:r>
            <a:r>
              <a:rPr lang="af-ZA" dirty="0"/>
              <a:t>° </a:t>
            </a:r>
            <a:r>
              <a:rPr lang="en-US" dirty="0" err="1"/>
              <a:t>այնպիսինները</a:t>
            </a:r>
            <a:r>
              <a:rPr lang="af-ZA" dirty="0"/>
              <a:t>, </a:t>
            </a:r>
            <a:r>
              <a:rPr lang="en-US" dirty="0" err="1"/>
              <a:t>որոնք</a:t>
            </a:r>
            <a:r>
              <a:rPr lang="en-US" dirty="0"/>
              <a:t> </a:t>
            </a:r>
            <a:r>
              <a:rPr lang="en-US" dirty="0" err="1"/>
              <a:t>արդեն</a:t>
            </a:r>
            <a:r>
              <a:rPr lang="en-US" dirty="0"/>
              <a:t> </a:t>
            </a:r>
            <a:r>
              <a:rPr lang="en-US" dirty="0" err="1"/>
              <a:t>իսկ</a:t>
            </a:r>
            <a:r>
              <a:rPr lang="en-US" dirty="0"/>
              <a:t> </a:t>
            </a:r>
            <a:r>
              <a:rPr lang="en-US" dirty="0" err="1"/>
              <a:t>ներդրել</a:t>
            </a:r>
            <a:r>
              <a:rPr lang="en-US" dirty="0"/>
              <a:t> </a:t>
            </a:r>
            <a:r>
              <a:rPr lang="en-US" dirty="0" err="1"/>
              <a:t>են</a:t>
            </a:r>
            <a:r>
              <a:rPr lang="en-US" dirty="0"/>
              <a:t> </a:t>
            </a:r>
            <a:r>
              <a:rPr lang="en-US" dirty="0" err="1"/>
              <a:t>այս</a:t>
            </a:r>
            <a:r>
              <a:rPr lang="en-US" dirty="0"/>
              <a:t> </a:t>
            </a:r>
            <a:r>
              <a:rPr lang="en-US" dirty="0" err="1"/>
              <a:t>համակարգը</a:t>
            </a:r>
            <a:r>
              <a:rPr lang="af-ZA" dirty="0"/>
              <a:t>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6799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124744"/>
            <a:ext cx="7283152" cy="4525963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US" dirty="0" err="1"/>
              <a:t>Հայաստանյան</a:t>
            </a:r>
            <a:r>
              <a:rPr lang="en-US" dirty="0"/>
              <a:t> </a:t>
            </a:r>
            <a:r>
              <a:rPr lang="en-US" dirty="0" err="1"/>
              <a:t>շուկայում</a:t>
            </a:r>
            <a:r>
              <a:rPr lang="en-US" dirty="0"/>
              <a:t> </a:t>
            </a:r>
            <a:r>
              <a:rPr lang="en-US" dirty="0" err="1"/>
              <a:t>գործող</a:t>
            </a:r>
            <a:r>
              <a:rPr lang="en-US" dirty="0"/>
              <a:t> </a:t>
            </a:r>
            <a:r>
              <a:rPr lang="en-US" dirty="0" err="1"/>
              <a:t>կազմակերպություններից</a:t>
            </a:r>
            <a:r>
              <a:rPr lang="af-ZA" dirty="0"/>
              <a:t>, </a:t>
            </a:r>
            <a:r>
              <a:rPr lang="en-US" dirty="0" err="1"/>
              <a:t>որոնք</a:t>
            </a:r>
            <a:r>
              <a:rPr lang="en-US" dirty="0"/>
              <a:t> </a:t>
            </a:r>
            <a:r>
              <a:rPr lang="en-US" dirty="0" err="1"/>
              <a:t>ներդրել</a:t>
            </a:r>
            <a:r>
              <a:rPr lang="en-US" dirty="0"/>
              <a:t> </a:t>
            </a:r>
            <a:r>
              <a:rPr lang="en-US" dirty="0" err="1"/>
              <a:t>են</a:t>
            </a:r>
            <a:r>
              <a:rPr lang="en-US" dirty="0"/>
              <a:t> </a:t>
            </a:r>
            <a:r>
              <a:rPr lang="af-ZA" b="1" dirty="0"/>
              <a:t>CRM</a:t>
            </a:r>
            <a:r>
              <a:rPr lang="af-ZA" dirty="0"/>
              <a:t> </a:t>
            </a:r>
            <a:r>
              <a:rPr lang="en-US" dirty="0" err="1"/>
              <a:t>համակարգը</a:t>
            </a:r>
            <a:r>
              <a:rPr lang="af-ZA" dirty="0"/>
              <a:t>, </a:t>
            </a:r>
            <a:r>
              <a:rPr lang="en-US" dirty="0" err="1"/>
              <a:t>հանդիսանում</a:t>
            </a:r>
            <a:r>
              <a:rPr lang="en-US" dirty="0"/>
              <a:t> </a:t>
            </a:r>
            <a:r>
              <a:rPr lang="en-US" dirty="0" err="1" smtClean="0"/>
              <a:t>են</a:t>
            </a: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r>
              <a:rPr lang="af-ZA" dirty="0"/>
              <a:t>1.	</a:t>
            </a:r>
            <a:r>
              <a:rPr lang="en-US" b="1" dirty="0" err="1"/>
              <a:t>Հայկական</a:t>
            </a:r>
            <a:r>
              <a:rPr lang="en-US" b="1" dirty="0"/>
              <a:t> </a:t>
            </a:r>
            <a:r>
              <a:rPr lang="en-US" b="1" dirty="0" err="1"/>
              <a:t>Ծրագրեր</a:t>
            </a:r>
            <a:r>
              <a:rPr lang="en-US" b="1" dirty="0"/>
              <a:t> </a:t>
            </a:r>
            <a:r>
              <a:rPr lang="en-US" b="1" dirty="0" err="1"/>
              <a:t>Ընկերությունը</a:t>
            </a:r>
            <a:endParaRPr lang="en-US" dirty="0"/>
          </a:p>
          <a:p>
            <a:r>
              <a:rPr lang="af-ZA" b="1" dirty="0"/>
              <a:t>2.	</a:t>
            </a:r>
            <a:r>
              <a:rPr lang="en-US" b="1" dirty="0" err="1"/>
              <a:t>ԱրմենՏել</a:t>
            </a:r>
            <a:r>
              <a:rPr lang="en-US" b="1" dirty="0"/>
              <a:t> ՓԲԸ</a:t>
            </a:r>
            <a:r>
              <a:rPr lang="af-ZA" b="1" dirty="0"/>
              <a:t>-</a:t>
            </a:r>
            <a:r>
              <a:rPr lang="en-US" b="1" dirty="0"/>
              <a:t>ն</a:t>
            </a:r>
            <a:endParaRPr lang="en-US" dirty="0"/>
          </a:p>
          <a:p>
            <a:r>
              <a:rPr lang="af-ZA" b="1" dirty="0"/>
              <a:t>3.	</a:t>
            </a:r>
            <a:r>
              <a:rPr lang="en-US" b="1" dirty="0" err="1"/>
              <a:t>Ամերիա</a:t>
            </a:r>
            <a:r>
              <a:rPr lang="en-US" b="1" dirty="0"/>
              <a:t> </a:t>
            </a:r>
            <a:r>
              <a:rPr lang="en-US" b="1" dirty="0" err="1"/>
              <a:t>բանկ</a:t>
            </a:r>
            <a:endParaRPr lang="en-US" dirty="0"/>
          </a:p>
          <a:p>
            <a:r>
              <a:rPr lang="af-ZA" b="1" dirty="0"/>
              <a:t>4.	Armenian Datacom Company </a:t>
            </a:r>
            <a:r>
              <a:rPr lang="en-US" b="1" dirty="0"/>
              <a:t>և </a:t>
            </a:r>
            <a:r>
              <a:rPr lang="en-US" b="1" dirty="0" err="1"/>
              <a:t>մի</a:t>
            </a:r>
            <a:r>
              <a:rPr lang="en-US" b="1" dirty="0"/>
              <a:t> </a:t>
            </a:r>
            <a:r>
              <a:rPr lang="en-US" b="1" dirty="0" err="1"/>
              <a:t>շարք</a:t>
            </a:r>
            <a:r>
              <a:rPr lang="en-US" b="1" dirty="0"/>
              <a:t> </a:t>
            </a:r>
            <a:r>
              <a:rPr lang="en-US" b="1" dirty="0" err="1"/>
              <a:t>այլ</a:t>
            </a:r>
            <a:r>
              <a:rPr lang="en-US" b="1" dirty="0"/>
              <a:t> </a:t>
            </a:r>
            <a:r>
              <a:rPr lang="en-US" b="1" dirty="0" err="1"/>
              <a:t>կազմակերպություններ</a:t>
            </a:r>
            <a:r>
              <a:rPr lang="af-ZA" b="1" dirty="0"/>
              <a:t>: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9828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y-AM" sz="3200" b="1" i="1" dirty="0"/>
              <a:t>Microsoft Dynamics CRM </a:t>
            </a:r>
            <a:r>
              <a:rPr lang="hy-AM" sz="3200" b="1" i="1" dirty="0" smtClean="0"/>
              <a:t>–</a:t>
            </a:r>
            <a:r>
              <a:rPr lang="en-US" sz="3200" b="1" i="1" dirty="0" smtClean="0"/>
              <a:t>  ի</a:t>
            </a:r>
            <a:br>
              <a:rPr lang="en-US" sz="3200" b="1" i="1" dirty="0" smtClean="0"/>
            </a:br>
            <a:r>
              <a:rPr lang="hy-AM" sz="3200" b="1" i="1" dirty="0" smtClean="0"/>
              <a:t> </a:t>
            </a:r>
            <a:r>
              <a:rPr lang="hy-AM" sz="3200" b="1" i="1" dirty="0"/>
              <a:t>ներդրման </a:t>
            </a:r>
            <a:r>
              <a:rPr lang="hy-AM" sz="3200" b="1" i="1" dirty="0" smtClean="0"/>
              <a:t>մեթոլոգիան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4525963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hy-AM" dirty="0"/>
              <a:t>Microsoft Dynamics </a:t>
            </a:r>
            <a:r>
              <a:rPr lang="hy-AM" b="1" dirty="0"/>
              <a:t>CRM</a:t>
            </a:r>
            <a:r>
              <a:rPr lang="hy-AM" dirty="0"/>
              <a:t> - ի ներդրման գործընթացը ամբողջական մեթոդոլոգիա Է, որն իր մեջ ներառում Է  </a:t>
            </a:r>
            <a:r>
              <a:rPr lang="hy-AM" b="1" dirty="0"/>
              <a:t>CRM</a:t>
            </a:r>
            <a:r>
              <a:rPr lang="hy-AM" dirty="0"/>
              <a:t>  նախագծերի կառավարման լավագույն համաշխարհային փորձը: Microsoft Dynamics </a:t>
            </a:r>
            <a:r>
              <a:rPr lang="hy-AM" b="1" dirty="0"/>
              <a:t>CRM</a:t>
            </a:r>
            <a:r>
              <a:rPr lang="hy-AM" dirty="0"/>
              <a:t> Step-ը ապահովում Է ներդրման ամբողջականությունը, ժամկետների պահպանումը, որակը և հաջողությունը: Մեթոդոլոգիան նախատեսում Է ներդրման 2 հիմնական տարբերակ</a:t>
            </a:r>
            <a:r>
              <a:rPr lang="hy-AM" dirty="0" smtClean="0"/>
              <a:t>՝</a:t>
            </a: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lvl="0"/>
            <a:r>
              <a:rPr lang="en-US" b="1" dirty="0" err="1"/>
              <a:t>Արագ</a:t>
            </a:r>
            <a:r>
              <a:rPr lang="en-US" b="1" dirty="0"/>
              <a:t> </a:t>
            </a:r>
            <a:r>
              <a:rPr lang="en-US" b="1" dirty="0" err="1"/>
              <a:t>ներդրում</a:t>
            </a:r>
            <a:endParaRPr lang="en-US" dirty="0"/>
          </a:p>
          <a:p>
            <a:pPr lvl="0"/>
            <a:r>
              <a:rPr lang="en-US" b="1" dirty="0" err="1"/>
              <a:t>Ամբողջական</a:t>
            </a:r>
            <a:r>
              <a:rPr lang="en-US" b="1" dirty="0"/>
              <a:t> </a:t>
            </a:r>
            <a:r>
              <a:rPr lang="en-US" b="1" dirty="0" err="1"/>
              <a:t>ներդրում</a:t>
            </a:r>
            <a:r>
              <a:rPr lang="en-US" b="1" dirty="0"/>
              <a:t>։        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08377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Sure+Step+I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3222" y="2276872"/>
            <a:ext cx="7724459" cy="2826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979394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44624"/>
            <a:ext cx="7283152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y-AM" sz="2000" b="1" dirty="0">
                <a:latin typeface="Arial LatArm" panose="020B0604020202020204" pitchFamily="34" charset="0"/>
              </a:rPr>
              <a:t>Հետազոտման փուլ: </a:t>
            </a:r>
            <a:r>
              <a:rPr lang="hy-AM" sz="2000" dirty="0">
                <a:latin typeface="Arial LatArm" panose="020B0604020202020204" pitchFamily="34" charset="0"/>
              </a:rPr>
              <a:t>Հետազոտման փուլում ուսումնասիրվում են պատվիրատուի գործող բիզնես-պրոցեսները, բիզնեսի առանձնահատկությունները և կարիքները:</a:t>
            </a:r>
          </a:p>
          <a:p>
            <a:pPr marL="0" indent="0" algn="just">
              <a:buNone/>
            </a:pPr>
            <a:r>
              <a:rPr lang="hy-AM" sz="2000" b="1" dirty="0">
                <a:latin typeface="Arial LatArm" panose="020B0604020202020204" pitchFamily="34" charset="0"/>
              </a:rPr>
              <a:t>Վերլուծման փուլ:</a:t>
            </a:r>
            <a:r>
              <a:rPr lang="hy-AM" sz="2000" dirty="0">
                <a:latin typeface="Arial LatArm" panose="020B0604020202020204" pitchFamily="34" charset="0"/>
              </a:rPr>
              <a:t> Այս փուլում վերլուծվում են գործող պրոցեսները, որոշվում է դրանցբարելավման ուղիները, քննարկվում են պատվիրատուի պահանջները: Կազմվում է ներդրման նախագիծը և ապագա լուծման ֆունկցիոնալ պահանջները: Համատեղորոշվում են ներդրման փուլերը</a:t>
            </a:r>
            <a:r>
              <a:rPr lang="en-US" sz="2000" dirty="0">
                <a:latin typeface="Arial LatArm" panose="020B0604020202020204" pitchFamily="34" charset="0"/>
              </a:rPr>
              <a:t>ª </a:t>
            </a:r>
            <a:r>
              <a:rPr lang="hy-AM" sz="2000" dirty="0">
                <a:latin typeface="Arial LatArm" panose="020B0604020202020204" pitchFamily="34" charset="0"/>
              </a:rPr>
              <a:t>կապված պատվիրատուի պահանջների, բիզնես-պրոցեսների օպտիմալ իրականացման և այլնի հետ: Այս փուլում նաև անցկացվում է համակարգի բազային ֆունկցիոնալության ուսուցումը:</a:t>
            </a:r>
          </a:p>
          <a:p>
            <a:pPr marL="0" indent="0" algn="just">
              <a:buNone/>
            </a:pPr>
            <a:r>
              <a:rPr lang="hy-AM" sz="2000" b="1" dirty="0">
                <a:latin typeface="Arial LatArm" panose="020B0604020202020204" pitchFamily="34" charset="0"/>
              </a:rPr>
              <a:t>Դիզայնի փուլ: </a:t>
            </a:r>
            <a:r>
              <a:rPr lang="hy-AM" sz="2000" dirty="0">
                <a:latin typeface="Arial LatArm" panose="020B0604020202020204" pitchFamily="34" charset="0"/>
              </a:rPr>
              <a:t>Դիզայնե փուլի հիմնական նպատակն է որոշել, թե ինչպես են բիզնեսպահանջները ներդրվելու: Այս փուլում նախագծվում են </a:t>
            </a:r>
            <a:r>
              <a:rPr lang="en-US" sz="2000" dirty="0">
                <a:latin typeface="Arial LatArm" panose="020B0604020202020204" pitchFamily="34" charset="0"/>
              </a:rPr>
              <a:t>CRM </a:t>
            </a:r>
            <a:r>
              <a:rPr lang="hy-AM" sz="2000" dirty="0">
                <a:latin typeface="Arial LatArm" panose="020B0604020202020204" pitchFamily="34" charset="0"/>
              </a:rPr>
              <a:t>համակարգի փոփոխությունները</a:t>
            </a:r>
            <a:r>
              <a:rPr lang="en-US" sz="2000" dirty="0">
                <a:latin typeface="Arial LatArm" panose="020B0604020202020204" pitchFamily="34" charset="0"/>
              </a:rPr>
              <a:t>ª </a:t>
            </a:r>
            <a:r>
              <a:rPr lang="hy-AM" sz="2000" dirty="0">
                <a:latin typeface="Arial LatArm" panose="020B0604020202020204" pitchFamily="34" charset="0"/>
              </a:rPr>
              <a:t>վերլուծման փուլի որոշումներին համապատասխան: Փոփոխությունները վերաբերում են օգտագործողի ինտերֆեյսին, հաշվետվություններին, նոր ֆունկցիոնալությանը, այլ համակարգերի հետհամակցմանը,   տվյալների	տեղափոխմանը   և	այլն:</a:t>
            </a:r>
          </a:p>
          <a:p>
            <a:pPr marL="0" indent="0" algn="just">
              <a:buNone/>
            </a:pPr>
            <a:endParaRPr lang="en-US" sz="2000" dirty="0">
              <a:latin typeface="Arial LatArm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0697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332656"/>
            <a:ext cx="7355160" cy="67687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y-AM" sz="2200" b="1" dirty="0">
                <a:latin typeface="Arial LatArm" panose="020B0604020202020204" pitchFamily="34" charset="0"/>
              </a:rPr>
              <a:t>Մշակման փուլ: </a:t>
            </a:r>
            <a:r>
              <a:rPr lang="hy-AM" sz="2200" dirty="0">
                <a:latin typeface="Arial LatArm" panose="020B0604020202020204" pitchFamily="34" charset="0"/>
              </a:rPr>
              <a:t>Այս փուլում մշակվում և տեստավորվում է դիզայնի փուլում հաստատվածապագա </a:t>
            </a:r>
            <a:r>
              <a:rPr lang="en-US" sz="2200" dirty="0">
                <a:latin typeface="Arial LatArm" panose="020B0604020202020204" pitchFamily="34" charset="0"/>
              </a:rPr>
              <a:t>CRM </a:t>
            </a:r>
            <a:r>
              <a:rPr lang="hy-AM" sz="2200" dirty="0">
                <a:latin typeface="Arial LatArm" panose="020B0604020202020204" pitchFamily="34" charset="0"/>
              </a:rPr>
              <a:t>համակարգը:</a:t>
            </a:r>
          </a:p>
          <a:p>
            <a:pPr marL="0" indent="0" algn="just">
              <a:buNone/>
            </a:pPr>
            <a:r>
              <a:rPr lang="hy-AM" sz="2200" b="1" dirty="0">
                <a:latin typeface="Arial LatArm" panose="020B0604020202020204" pitchFamily="34" charset="0"/>
              </a:rPr>
              <a:t>Ներդրման փուլ: </a:t>
            </a:r>
            <a:r>
              <a:rPr lang="hy-AM" sz="2200" dirty="0">
                <a:latin typeface="Arial LatArm" panose="020B0604020202020204" pitchFamily="34" charset="0"/>
              </a:rPr>
              <a:t>Ներդրման փուլում </a:t>
            </a:r>
            <a:r>
              <a:rPr lang="en-US" sz="2200" dirty="0">
                <a:latin typeface="Arial LatArm" panose="020B0604020202020204" pitchFamily="34" charset="0"/>
              </a:rPr>
              <a:t>CRM </a:t>
            </a:r>
            <a:r>
              <a:rPr lang="hy-AM" sz="2200" dirty="0">
                <a:latin typeface="Arial LatArm" panose="020B0604020202020204" pitchFamily="34" charset="0"/>
              </a:rPr>
              <a:t>նախագծի բոլոր մասնակիցների ջանքները միավորվում են նոր </a:t>
            </a:r>
            <a:r>
              <a:rPr lang="en-US" sz="2200" dirty="0">
                <a:latin typeface="Arial LatArm" panose="020B0604020202020204" pitchFamily="34" charset="0"/>
              </a:rPr>
              <a:t>Microsoft Dynamics CRM  </a:t>
            </a:r>
            <a:r>
              <a:rPr lang="hy-AM" sz="2200" dirty="0">
                <a:latin typeface="Arial LatArm" panose="020B0604020202020204" pitchFamily="34" charset="0"/>
              </a:rPr>
              <a:t>լուծմանը հաջող անցում կատարելու համար: Այս փուլի գլխավոր աշխատանքներն են համակարգի  փաստացի ներդրումը, օգտագործողների ուսուցումը, ձեռնարկների և ընթացակարգերի  մշակումը.</a:t>
            </a:r>
          </a:p>
          <a:p>
            <a:pPr marL="0" indent="0" algn="just">
              <a:buNone/>
            </a:pPr>
            <a:r>
              <a:rPr lang="hy-AM" sz="2200" b="1" dirty="0">
                <a:latin typeface="Arial LatArm" panose="020B0604020202020204" pitchFamily="34" charset="0"/>
              </a:rPr>
              <a:t>Սպասարկման փուլ:  </a:t>
            </a:r>
            <a:r>
              <a:rPr lang="hy-AM" sz="2200" dirty="0">
                <a:latin typeface="Arial LatArm" panose="020B0604020202020204" pitchFamily="34" charset="0"/>
              </a:rPr>
              <a:t>Ներդրման փուլի ավարտից հետո համակարգը անցնում է կանոնավոր, ամենօրյա աշխատանքի և սկսվում են սպասարկման աշխատանքները: Սպասարկման ընթացքում իրականացվում է համակարգի թարմացումների տեղադրում, օգտագործողներին աջակցություն և խորհրդատվություն, հավաքագրվում  են համակարգի հետագա զարգացումների պահանջները:</a:t>
            </a:r>
          </a:p>
          <a:p>
            <a:pPr marL="0" indent="0" algn="just">
              <a:buNone/>
            </a:pPr>
            <a:endParaRPr lang="hy-AM" sz="2200" dirty="0">
              <a:latin typeface="Arial LatArm" panose="020B0604020202020204" pitchFamily="34" charset="0"/>
            </a:endParaRPr>
          </a:p>
          <a:p>
            <a:pPr marL="0" indent="0" algn="just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3064059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1368" y="1628800"/>
            <a:ext cx="7671112" cy="4525963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af-ZA" b="1" i="1" dirty="0"/>
              <a:t>SugarCRM բաց ծրագրային կոդով համակարգ</a:t>
            </a:r>
            <a:endParaRPr lang="en-US" dirty="0"/>
          </a:p>
          <a:p>
            <a:pPr marL="0" indent="0" algn="just">
              <a:buNone/>
            </a:pPr>
            <a:r>
              <a:rPr lang="af-ZA" b="1" dirty="0"/>
              <a:t> </a:t>
            </a:r>
            <a:endParaRPr lang="en-US" dirty="0"/>
          </a:p>
          <a:p>
            <a:pPr marL="0" indent="0" algn="just">
              <a:buNone/>
            </a:pPr>
            <a:r>
              <a:rPr lang="af-ZA" b="1" dirty="0"/>
              <a:t>SugarCRM</a:t>
            </a:r>
            <a:r>
              <a:rPr lang="af-ZA" dirty="0"/>
              <a:t> — </a:t>
            </a:r>
            <a:r>
              <a:rPr lang="en-US" dirty="0" err="1"/>
              <a:t>առևտրային</a:t>
            </a:r>
            <a:r>
              <a:rPr lang="af-ZA" dirty="0"/>
              <a:t> </a:t>
            </a:r>
            <a:r>
              <a:rPr lang="af-ZA" u="sng" dirty="0">
                <a:hlinkClick r:id="rId2" tooltip="CRM"/>
              </a:rPr>
              <a:t>CRM</a:t>
            </a:r>
            <a:r>
              <a:rPr lang="en-US" dirty="0"/>
              <a:t> </a:t>
            </a:r>
            <a:r>
              <a:rPr lang="en-US" dirty="0" err="1"/>
              <a:t>համակարգը</a:t>
            </a:r>
            <a:r>
              <a:rPr lang="en-US" dirty="0"/>
              <a:t> </a:t>
            </a:r>
            <a:r>
              <a:rPr lang="en-US" dirty="0" err="1"/>
              <a:t>համարվում</a:t>
            </a:r>
            <a:r>
              <a:rPr lang="en-US" dirty="0"/>
              <a:t> է </a:t>
            </a:r>
            <a:r>
              <a:rPr lang="en-US" dirty="0" err="1"/>
              <a:t>բաց</a:t>
            </a:r>
            <a:r>
              <a:rPr lang="en-US" dirty="0"/>
              <a:t> </a:t>
            </a:r>
            <a:r>
              <a:rPr lang="en-US" dirty="0" err="1"/>
              <a:t>ծրագրային</a:t>
            </a:r>
            <a:r>
              <a:rPr lang="en-US" dirty="0"/>
              <a:t> </a:t>
            </a:r>
            <a:r>
              <a:rPr lang="en-US" dirty="0" err="1"/>
              <a:t>կոդով</a:t>
            </a:r>
            <a:r>
              <a:rPr lang="en-US" dirty="0"/>
              <a:t> </a:t>
            </a:r>
            <a:r>
              <a:rPr lang="en-US" dirty="0" err="1"/>
              <a:t>տեղեկատվական</a:t>
            </a:r>
            <a:r>
              <a:rPr lang="en-US" dirty="0"/>
              <a:t> </a:t>
            </a:r>
            <a:r>
              <a:rPr lang="en-US" dirty="0" err="1"/>
              <a:t>համակարգ</a:t>
            </a:r>
            <a:r>
              <a:rPr lang="af-ZA" dirty="0"/>
              <a:t>, </a:t>
            </a:r>
            <a:r>
              <a:rPr lang="en-US" dirty="0" err="1"/>
              <a:t>որը</a:t>
            </a:r>
            <a:r>
              <a:rPr lang="en-US" dirty="0"/>
              <a:t> </a:t>
            </a:r>
            <a:r>
              <a:rPr lang="en-US" dirty="0" err="1"/>
              <a:t>ստեղծվել</a:t>
            </a:r>
            <a:r>
              <a:rPr lang="en-US" dirty="0"/>
              <a:t> և </a:t>
            </a:r>
            <a:r>
              <a:rPr lang="en-US" dirty="0" err="1"/>
              <a:t>տարաածվում</a:t>
            </a:r>
            <a:r>
              <a:rPr lang="en-US" dirty="0"/>
              <a:t> է </a:t>
            </a:r>
            <a:r>
              <a:rPr lang="en-US" dirty="0" err="1"/>
              <a:t>նույնանուն</a:t>
            </a:r>
            <a:r>
              <a:rPr lang="en-US" dirty="0"/>
              <a:t> </a:t>
            </a:r>
            <a:r>
              <a:rPr lang="en-US" dirty="0" err="1"/>
              <a:t>կազմակերպության</a:t>
            </a:r>
            <a:r>
              <a:rPr lang="en-US" dirty="0"/>
              <a:t> </a:t>
            </a:r>
            <a:r>
              <a:rPr lang="en-US" dirty="0" err="1"/>
              <a:t>կողմից</a:t>
            </a:r>
            <a:r>
              <a:rPr lang="af-ZA" dirty="0"/>
              <a:t>: </a:t>
            </a:r>
            <a:r>
              <a:rPr lang="en-US" dirty="0" err="1"/>
              <a:t>Համակարգը</a:t>
            </a:r>
            <a:r>
              <a:rPr lang="en-US" dirty="0"/>
              <a:t> </a:t>
            </a:r>
            <a:r>
              <a:rPr lang="en-US" dirty="0" err="1"/>
              <a:t>տեղադրվում</a:t>
            </a:r>
            <a:r>
              <a:rPr lang="en-US" dirty="0"/>
              <a:t> է </a:t>
            </a:r>
            <a:r>
              <a:rPr lang="en-US" dirty="0" err="1"/>
              <a:t>հանգույցի</a:t>
            </a:r>
            <a:r>
              <a:rPr lang="en-US" dirty="0"/>
              <a:t> </a:t>
            </a:r>
            <a:r>
              <a:rPr lang="en-US" dirty="0" err="1"/>
              <a:t>վրա</a:t>
            </a:r>
            <a:r>
              <a:rPr lang="en-US" dirty="0"/>
              <a:t> և </a:t>
            </a:r>
            <a:r>
              <a:rPr lang="en-US" dirty="0" err="1"/>
              <a:t>հասանելիությունը</a:t>
            </a:r>
            <a:r>
              <a:rPr lang="en-US" dirty="0"/>
              <a:t> </a:t>
            </a:r>
            <a:r>
              <a:rPr lang="en-US" dirty="0" err="1"/>
              <a:t>ապահովվում</a:t>
            </a:r>
            <a:r>
              <a:rPr lang="en-US" dirty="0"/>
              <a:t> է </a:t>
            </a:r>
            <a:r>
              <a:rPr lang="en-US" dirty="0" err="1"/>
              <a:t>ցանցախույզի</a:t>
            </a:r>
            <a:r>
              <a:rPr lang="en-US" dirty="0"/>
              <a:t> </a:t>
            </a:r>
            <a:r>
              <a:rPr lang="en-US" dirty="0" err="1"/>
              <a:t>կամ</a:t>
            </a:r>
            <a:r>
              <a:rPr lang="en-US" dirty="0"/>
              <a:t> </a:t>
            </a:r>
            <a:r>
              <a:rPr lang="en-US" dirty="0" err="1"/>
              <a:t>շարժական</a:t>
            </a:r>
            <a:r>
              <a:rPr lang="en-US" dirty="0"/>
              <a:t> </a:t>
            </a:r>
            <a:r>
              <a:rPr lang="en-US" dirty="0" err="1"/>
              <a:t>սարքերի</a:t>
            </a:r>
            <a:r>
              <a:rPr lang="en-US" dirty="0"/>
              <a:t> </a:t>
            </a:r>
            <a:r>
              <a:rPr lang="en-US" dirty="0" err="1"/>
              <a:t>միջոցով</a:t>
            </a:r>
            <a:r>
              <a:rPr lang="af-ZA" dirty="0"/>
              <a:t>, </a:t>
            </a:r>
            <a:r>
              <a:rPr lang="en-US" dirty="0" err="1"/>
              <a:t>որոնք</a:t>
            </a:r>
            <a:r>
              <a:rPr lang="en-US" dirty="0"/>
              <a:t> </a:t>
            </a:r>
            <a:r>
              <a:rPr lang="en-US" dirty="0" err="1"/>
              <a:t>ունեն</a:t>
            </a:r>
            <a:r>
              <a:rPr lang="en-US" dirty="0"/>
              <a:t> </a:t>
            </a:r>
            <a:r>
              <a:rPr lang="en-US" dirty="0" err="1"/>
              <a:t>կայքերի</a:t>
            </a:r>
            <a:r>
              <a:rPr lang="en-US" dirty="0"/>
              <a:t> </a:t>
            </a:r>
            <a:r>
              <a:rPr lang="en-US" dirty="0" err="1"/>
              <a:t>դիտման</a:t>
            </a:r>
            <a:r>
              <a:rPr lang="en-US" dirty="0"/>
              <a:t> </a:t>
            </a:r>
            <a:r>
              <a:rPr lang="en-US" dirty="0" err="1"/>
              <a:t>հնարավորություն</a:t>
            </a:r>
            <a:r>
              <a:rPr lang="af-ZA" dirty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3185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520080"/>
            <a:ext cx="7355160" cy="49971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f-ZA" sz="2400" b="1" dirty="0"/>
              <a:t>SugarCRM</a:t>
            </a:r>
            <a:r>
              <a:rPr lang="af-ZA" sz="2400" dirty="0"/>
              <a:t> </a:t>
            </a:r>
            <a:r>
              <a:rPr lang="en-US" sz="2400" dirty="0" err="1"/>
              <a:t>համակարգը</a:t>
            </a:r>
            <a:r>
              <a:rPr lang="en-US" sz="2400" dirty="0"/>
              <a:t> </a:t>
            </a:r>
            <a:r>
              <a:rPr lang="en-US" sz="2400" dirty="0" err="1"/>
              <a:t>առաջարկում</a:t>
            </a:r>
            <a:r>
              <a:rPr lang="en-US" sz="2400" dirty="0"/>
              <a:t> է</a:t>
            </a:r>
            <a:r>
              <a:rPr lang="af-ZA" sz="2400" dirty="0"/>
              <a:t> CRM </a:t>
            </a:r>
            <a:r>
              <a:rPr lang="en-US" sz="2400" dirty="0" err="1"/>
              <a:t>համակարգերի</a:t>
            </a:r>
            <a:r>
              <a:rPr lang="en-US" sz="2400" dirty="0"/>
              <a:t> </a:t>
            </a:r>
            <a:r>
              <a:rPr lang="en-US" sz="2400" dirty="0" err="1"/>
              <a:t>կողմից</a:t>
            </a:r>
            <a:r>
              <a:rPr lang="en-US" sz="2400" dirty="0"/>
              <a:t> </a:t>
            </a:r>
            <a:r>
              <a:rPr lang="en-US" sz="2400" dirty="0" err="1"/>
              <a:t>առաջարկվող</a:t>
            </a:r>
            <a:r>
              <a:rPr lang="en-US" sz="2400" dirty="0"/>
              <a:t> </a:t>
            </a:r>
            <a:r>
              <a:rPr lang="en-US" sz="2400" dirty="0" err="1"/>
              <a:t>հնարավորությունների</a:t>
            </a:r>
            <a:r>
              <a:rPr lang="en-US" sz="2400" dirty="0"/>
              <a:t> </a:t>
            </a:r>
            <a:r>
              <a:rPr lang="en-US" sz="2400" dirty="0" err="1"/>
              <a:t>ճնշող</a:t>
            </a:r>
            <a:r>
              <a:rPr lang="en-US" sz="2400" dirty="0"/>
              <a:t> </a:t>
            </a:r>
            <a:r>
              <a:rPr lang="en-US" sz="2400" dirty="0" err="1"/>
              <a:t>մեծամասնությունը</a:t>
            </a:r>
            <a:r>
              <a:rPr lang="af-ZA" sz="2400" dirty="0"/>
              <a:t>:</a:t>
            </a:r>
            <a:endParaRPr lang="en-US" sz="2400" dirty="0"/>
          </a:p>
          <a:p>
            <a:pPr lvl="0"/>
            <a:r>
              <a:rPr lang="en-US" sz="2400" b="1" dirty="0" err="1"/>
              <a:t>Իրադարձություններ</a:t>
            </a:r>
            <a:r>
              <a:rPr lang="en-US" sz="2400" b="1" dirty="0"/>
              <a:t> (</a:t>
            </a:r>
            <a:r>
              <a:rPr lang="en-US" sz="2400" b="1" dirty="0" err="1"/>
              <a:t>ակտիվություն</a:t>
            </a:r>
            <a:r>
              <a:rPr lang="en-US" sz="2400" b="1" dirty="0"/>
              <a:t>)</a:t>
            </a:r>
            <a:endParaRPr lang="en-US" sz="2400" dirty="0"/>
          </a:p>
          <a:p>
            <a:pPr lvl="0"/>
            <a:r>
              <a:rPr lang="en-US" sz="2400" b="1" dirty="0" err="1"/>
              <a:t>Զանգեր</a:t>
            </a:r>
            <a:endParaRPr lang="en-US" sz="2400" dirty="0"/>
          </a:p>
          <a:p>
            <a:pPr lvl="0"/>
            <a:r>
              <a:rPr lang="en-US" sz="2400" b="1" dirty="0" err="1"/>
              <a:t>Հանդիպումներ</a:t>
            </a:r>
            <a:endParaRPr lang="en-US" sz="2400" dirty="0"/>
          </a:p>
          <a:p>
            <a:pPr lvl="0"/>
            <a:r>
              <a:rPr lang="en-US" sz="2400" b="1" dirty="0" err="1"/>
              <a:t>Առաջադրանքներ</a:t>
            </a:r>
            <a:endParaRPr lang="en-US" sz="2400" dirty="0"/>
          </a:p>
          <a:p>
            <a:pPr lvl="0"/>
            <a:r>
              <a:rPr lang="en-US" sz="2400" b="1" dirty="0" err="1"/>
              <a:t>Նշումներ</a:t>
            </a:r>
            <a:endParaRPr lang="en-US" sz="2400" dirty="0"/>
          </a:p>
          <a:p>
            <a:pPr lvl="0"/>
            <a:r>
              <a:rPr lang="en-US" sz="2400" b="1" dirty="0" err="1"/>
              <a:t>Ձեռնարկության</a:t>
            </a:r>
            <a:r>
              <a:rPr lang="en-US" sz="2400" b="1" dirty="0"/>
              <a:t> </a:t>
            </a:r>
            <a:r>
              <a:rPr lang="en-US" sz="2400" b="1" dirty="0" err="1"/>
              <a:t>աշխատակիցների</a:t>
            </a:r>
            <a:r>
              <a:rPr lang="en-US" sz="2400" b="1" dirty="0"/>
              <a:t> </a:t>
            </a:r>
            <a:r>
              <a:rPr lang="en-US" sz="2400" b="1" dirty="0" err="1"/>
              <a:t>ցուցակ</a:t>
            </a:r>
            <a:endParaRPr lang="en-US" sz="2400" dirty="0"/>
          </a:p>
          <a:p>
            <a:pPr lvl="0"/>
            <a:r>
              <a:rPr lang="en-US" sz="2400" b="1" dirty="0" err="1"/>
              <a:t>Ընդհանուր</a:t>
            </a:r>
            <a:r>
              <a:rPr lang="en-US" sz="2400" b="1" dirty="0"/>
              <a:t> </a:t>
            </a:r>
            <a:r>
              <a:rPr lang="en-US" sz="2400" b="1" dirty="0" err="1"/>
              <a:t>օրացույց</a:t>
            </a:r>
            <a:endParaRPr lang="en-US" sz="2400" dirty="0"/>
          </a:p>
          <a:p>
            <a:pPr lvl="0"/>
            <a:r>
              <a:rPr lang="en-US" sz="2400" b="1" dirty="0" err="1"/>
              <a:t>Կոնտակտային</a:t>
            </a:r>
            <a:r>
              <a:rPr lang="en-US" sz="2400" b="1" dirty="0"/>
              <a:t> </a:t>
            </a:r>
            <a:r>
              <a:rPr lang="en-US" sz="2400" b="1" dirty="0" err="1"/>
              <a:t>տվյալներ</a:t>
            </a:r>
            <a:endParaRPr lang="en-US" sz="2400" dirty="0"/>
          </a:p>
          <a:p>
            <a:pPr lvl="0"/>
            <a:r>
              <a:rPr lang="en-US" sz="2400" b="1" dirty="0" err="1"/>
              <a:t>Պայմանավորվող</a:t>
            </a:r>
            <a:r>
              <a:rPr lang="en-US" sz="2400" b="1" dirty="0"/>
              <a:t> </a:t>
            </a:r>
            <a:r>
              <a:rPr lang="en-US" sz="2400" b="1" dirty="0" err="1" smtClean="0"/>
              <a:t>կողմերը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8458481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476672"/>
            <a:ext cx="7283152" cy="5721499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b="1" dirty="0" err="1"/>
              <a:t>Նախնական</a:t>
            </a:r>
            <a:r>
              <a:rPr lang="en-US" b="1" dirty="0"/>
              <a:t> </a:t>
            </a:r>
            <a:r>
              <a:rPr lang="en-US" b="1" dirty="0" err="1"/>
              <a:t>կոնտակտներ</a:t>
            </a:r>
            <a:endParaRPr lang="en-US" dirty="0"/>
          </a:p>
          <a:p>
            <a:pPr lvl="0"/>
            <a:r>
              <a:rPr lang="en-US" b="1" dirty="0" err="1"/>
              <a:t>Հասցեատերեր</a:t>
            </a:r>
            <a:endParaRPr lang="en-US" dirty="0"/>
          </a:p>
          <a:p>
            <a:pPr lvl="0"/>
            <a:r>
              <a:rPr lang="en-US" b="1" dirty="0" err="1"/>
              <a:t>Գործարքներ</a:t>
            </a:r>
            <a:r>
              <a:rPr lang="en-US" b="1" dirty="0"/>
              <a:t> (</a:t>
            </a:r>
            <a:r>
              <a:rPr lang="en-US" b="1" dirty="0" err="1"/>
              <a:t>պոտենցիալ</a:t>
            </a:r>
            <a:r>
              <a:rPr lang="en-US" b="1" dirty="0"/>
              <a:t> </a:t>
            </a:r>
            <a:r>
              <a:rPr lang="en-US" b="1" dirty="0" err="1"/>
              <a:t>պատվերներ</a:t>
            </a:r>
            <a:r>
              <a:rPr lang="en-US" b="1" dirty="0"/>
              <a:t> և </a:t>
            </a:r>
            <a:r>
              <a:rPr lang="en-US" b="1" dirty="0" err="1"/>
              <a:t>հաշիվներ</a:t>
            </a:r>
            <a:r>
              <a:rPr lang="en-US" b="1" dirty="0"/>
              <a:t>)</a:t>
            </a:r>
            <a:endParaRPr lang="en-US" dirty="0"/>
          </a:p>
          <a:p>
            <a:pPr lvl="0"/>
            <a:r>
              <a:rPr lang="en-US" b="1" dirty="0" err="1"/>
              <a:t>Ողերձ</a:t>
            </a:r>
            <a:r>
              <a:rPr lang="en-US" b="1" dirty="0"/>
              <a:t> (</a:t>
            </a:r>
            <a:r>
              <a:rPr lang="en-US" b="1" dirty="0" err="1"/>
              <a:t>կարևոր</a:t>
            </a:r>
            <a:r>
              <a:rPr lang="en-US" b="1" dirty="0"/>
              <a:t> </a:t>
            </a:r>
            <a:r>
              <a:rPr lang="en-US" b="1" dirty="0" err="1"/>
              <a:t>իրավիճակների</a:t>
            </a:r>
            <a:r>
              <a:rPr lang="en-US" b="1" dirty="0"/>
              <a:t> </a:t>
            </a:r>
            <a:r>
              <a:rPr lang="en-US" b="1" dirty="0" err="1"/>
              <a:t>նկարագրում</a:t>
            </a:r>
            <a:r>
              <a:rPr lang="en-US" b="1" dirty="0"/>
              <a:t>)</a:t>
            </a:r>
            <a:endParaRPr lang="en-US" dirty="0"/>
          </a:p>
          <a:p>
            <a:pPr lvl="0"/>
            <a:r>
              <a:rPr lang="en-US" b="1" dirty="0"/>
              <a:t>Bug Tracker (</a:t>
            </a:r>
            <a:r>
              <a:rPr lang="en-US" b="1" dirty="0" err="1"/>
              <a:t>սխալների</a:t>
            </a:r>
            <a:r>
              <a:rPr lang="en-US" b="1" dirty="0"/>
              <a:t> </a:t>
            </a:r>
            <a:r>
              <a:rPr lang="en-US" b="1" dirty="0" err="1"/>
              <a:t>վերահսկում</a:t>
            </a:r>
            <a:r>
              <a:rPr lang="en-US" b="1" dirty="0"/>
              <a:t>)</a:t>
            </a:r>
            <a:endParaRPr lang="en-US" dirty="0"/>
          </a:p>
          <a:p>
            <a:pPr lvl="0"/>
            <a:r>
              <a:rPr lang="en-US" b="1" dirty="0" err="1"/>
              <a:t>Փաստաթղթերի</a:t>
            </a:r>
            <a:r>
              <a:rPr lang="en-US" b="1" dirty="0"/>
              <a:t> </a:t>
            </a:r>
            <a:r>
              <a:rPr lang="en-US" b="1" dirty="0" err="1"/>
              <a:t>պահոց</a:t>
            </a:r>
            <a:endParaRPr lang="en-US" dirty="0"/>
          </a:p>
          <a:p>
            <a:pPr lvl="0"/>
            <a:r>
              <a:rPr lang="en-US" b="1" dirty="0" err="1"/>
              <a:t>Աշխատանք</a:t>
            </a:r>
            <a:r>
              <a:rPr lang="en-US" b="1" dirty="0"/>
              <a:t> </a:t>
            </a:r>
            <a:r>
              <a:rPr lang="en-US" b="1" dirty="0" err="1"/>
              <a:t>էլ-փոստի</a:t>
            </a:r>
            <a:r>
              <a:rPr lang="en-US" b="1" dirty="0"/>
              <a:t> </a:t>
            </a:r>
            <a:r>
              <a:rPr lang="en-US" b="1" dirty="0" err="1"/>
              <a:t>հետ</a:t>
            </a:r>
            <a:endParaRPr lang="en-US" dirty="0"/>
          </a:p>
          <a:p>
            <a:pPr lvl="0"/>
            <a:r>
              <a:rPr lang="en-US" b="1" dirty="0" err="1"/>
              <a:t>Պարքեթինգային</a:t>
            </a:r>
            <a:r>
              <a:rPr lang="en-US" b="1" dirty="0"/>
              <a:t> </a:t>
            </a:r>
            <a:r>
              <a:rPr lang="en-US" b="1" dirty="0" err="1"/>
              <a:t>կազմակերպություն</a:t>
            </a:r>
            <a:r>
              <a:rPr lang="en-US" b="1" dirty="0"/>
              <a:t> (</a:t>
            </a:r>
            <a:r>
              <a:rPr lang="en-US" b="1" dirty="0" err="1"/>
              <a:t>ներառյալ</a:t>
            </a:r>
            <a:r>
              <a:rPr lang="en-US" b="1" dirty="0"/>
              <a:t> </a:t>
            </a:r>
            <a:r>
              <a:rPr lang="en-US" b="1" dirty="0" err="1"/>
              <a:t>էլ-փոստի</a:t>
            </a:r>
            <a:r>
              <a:rPr lang="en-US" b="1" dirty="0"/>
              <a:t> </a:t>
            </a:r>
            <a:r>
              <a:rPr lang="en-US" b="1" dirty="0" err="1"/>
              <a:t>լայնամաշտաբ</a:t>
            </a:r>
            <a:r>
              <a:rPr lang="en-US" b="1" dirty="0"/>
              <a:t> </a:t>
            </a:r>
            <a:r>
              <a:rPr lang="en-US" b="1" dirty="0" err="1"/>
              <a:t>հերառձակում</a:t>
            </a:r>
            <a:r>
              <a:rPr lang="en-US" b="1" dirty="0"/>
              <a:t>)</a:t>
            </a:r>
            <a:endParaRPr lang="en-US" dirty="0"/>
          </a:p>
          <a:p>
            <a:pPr lvl="0"/>
            <a:r>
              <a:rPr lang="en-US" b="1" dirty="0" err="1"/>
              <a:t>Նախագծերի</a:t>
            </a:r>
            <a:r>
              <a:rPr lang="en-US" b="1" dirty="0"/>
              <a:t> </a:t>
            </a:r>
            <a:r>
              <a:rPr lang="en-US" b="1" dirty="0" err="1"/>
              <a:t>կառավարում</a:t>
            </a:r>
            <a:endParaRPr lang="en-US" dirty="0"/>
          </a:p>
          <a:p>
            <a:pPr lvl="0"/>
            <a:r>
              <a:rPr lang="en-US" b="1" dirty="0" err="1"/>
              <a:t>Առաջադրանքների</a:t>
            </a:r>
            <a:r>
              <a:rPr lang="en-US" b="1" dirty="0"/>
              <a:t> </a:t>
            </a:r>
            <a:r>
              <a:rPr lang="en-US" b="1" dirty="0" err="1" smtClean="0"/>
              <a:t>կազմակերպիչ</a:t>
            </a:r>
            <a:r>
              <a:rPr lang="en-US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64397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63459635"/>
              </p:ext>
            </p:extLst>
          </p:nvPr>
        </p:nvGraphicFramePr>
        <p:xfrm>
          <a:off x="1420835" y="2348880"/>
          <a:ext cx="7723165" cy="2880320"/>
        </p:xfrm>
        <a:graphic>
          <a:graphicData uri="http://schemas.openxmlformats.org/presentationml/2006/ole">
            <p:oleObj spid="_x0000_s8234" name="Image" r:id="rId3" imgW="10044444" imgH="3746032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6210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94b59332103fa2fa3353d1ae33edfa867706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1093</TotalTime>
  <Words>1507</Words>
  <Application>Microsoft Office PowerPoint</Application>
  <PresentationFormat>On-screen Show (4:3)</PresentationFormat>
  <Paragraphs>94</Paragraphs>
  <Slides>28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Image</vt:lpstr>
      <vt:lpstr>CRM  ՏԵՂԵԿԱՏՎԱԿԱՆ ՀԱՄԱԿԱՐԳ</vt:lpstr>
      <vt:lpstr>Slide 2</vt:lpstr>
      <vt:lpstr>Slide 3</vt:lpstr>
      <vt:lpstr>Slide 4</vt:lpstr>
      <vt:lpstr>CRM  տեղեկատվական կառավարման  համակարգի գործառույթները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Ինչպես է աշխատում CRM համակարգը</vt:lpstr>
      <vt:lpstr>Slide 15</vt:lpstr>
      <vt:lpstr>Slide 16</vt:lpstr>
      <vt:lpstr>Slide 17</vt:lpstr>
      <vt:lpstr>Համակարգի ներդրման առավելությունները </vt:lpstr>
      <vt:lpstr>CRM Էլեկտրոնային կառավարման  համակարգը հայաստանում </vt:lpstr>
      <vt:lpstr>Slide 20</vt:lpstr>
      <vt:lpstr>Microsoft Dynamics CRM –  ի  ներդրման մեթոլոգիան 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HG</dc:creator>
  <cp:lastModifiedBy>user</cp:lastModifiedBy>
  <cp:revision>106</cp:revision>
  <dcterms:created xsi:type="dcterms:W3CDTF">2012-10-27T18:12:22Z</dcterms:created>
  <dcterms:modified xsi:type="dcterms:W3CDTF">2013-12-01T07:48:01Z</dcterms:modified>
</cp:coreProperties>
</file>