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622" autoAdjust="0"/>
  </p:normalViewPr>
  <p:slideViewPr>
    <p:cSldViewPr>
      <p:cViewPr varScale="1">
        <p:scale>
          <a:sx n="52" d="100"/>
          <a:sy n="52" d="100"/>
        </p:scale>
        <p:origin x="12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pics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www.ecommerce.zartnir.net/sites/ERP.pn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780928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Ò»éÝ³ñÏáõÃÛ³Ý </a:t>
            </a:r>
            <a:r>
              <a:rPr lang="en-US" sz="2800" b="1" dirty="0" err="1">
                <a:latin typeface="Arial Armenian" pitchFamily="34" charset="0"/>
              </a:rPr>
              <a:t>é»ëáõñëÝ»ñÇ</a:t>
            </a:r>
            <a:r>
              <a:rPr lang="en-US" sz="2800" b="1" dirty="0">
                <a:latin typeface="Arial Armenian" pitchFamily="34" charset="0"/>
              </a:rPr>
              <a:t> Ï³é³í³ñÙ³Ý ³íïáÙ³ï³óí³Í Ñ³Ù³Ï³ñ·»ñ</a:t>
            </a:r>
            <a:endParaRPr lang="en-US" sz="2800" dirty="0">
              <a:latin typeface="Arial Armenian" pitchFamily="34" charset="0"/>
            </a:endParaRPr>
          </a:p>
        </p:txBody>
      </p:sp>
      <p:pic>
        <p:nvPicPr>
          <p:cNvPr id="3" name="Picture 2" descr="J:\Education\e-commerce\Image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667515"/>
            <a:ext cx="3203848" cy="221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centrobit.ru/images/m_shema_er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3"/>
            <a:ext cx="3744416" cy="178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20688"/>
            <a:ext cx="7643192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ÜÛáõÃ³Ï³Ý </a:t>
            </a:r>
            <a:r>
              <a:rPr lang="en-US" sz="2400" b="1" dirty="0" err="1">
                <a:latin typeface="Arial Armenian" pitchFamily="34" charset="0"/>
              </a:rPr>
              <a:t>é»ëáõñëÝ»ñÇ</a:t>
            </a:r>
            <a:r>
              <a:rPr lang="en-US" sz="2400" b="1" dirty="0">
                <a:latin typeface="Arial Armenian" pitchFamily="34" charset="0"/>
              </a:rPr>
              <a:t> åÉ³Ý³íáñáõÙ MRP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7892" y="1772816"/>
            <a:ext cx="77048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Arial Armenian" pitchFamily="34" charset="0"/>
              </a:rPr>
              <a:t>	</a:t>
            </a:r>
            <a:r>
              <a:rPr lang="en-US" sz="2400" b="1" dirty="0">
                <a:latin typeface="Arial Armenian" pitchFamily="34" charset="0"/>
              </a:rPr>
              <a:t>MRP </a:t>
            </a:r>
            <a:r>
              <a:rPr lang="en-US" sz="2400" dirty="0">
                <a:latin typeface="Arial Armenian" pitchFamily="34" charset="0"/>
              </a:rPr>
              <a:t>(³Ý·É. </a:t>
            </a:r>
            <a:r>
              <a:rPr lang="en-US" sz="2400" i="1" dirty="0">
                <a:latin typeface="Arial Armenian" pitchFamily="34" charset="0"/>
              </a:rPr>
              <a:t>Material Requirement Planning</a:t>
            </a:r>
            <a:r>
              <a:rPr lang="en-US" sz="2400" dirty="0">
                <a:latin typeface="Arial Armenian" pitchFamily="34" charset="0"/>
              </a:rPr>
              <a:t>  - ÜÛáõÃ³Ï³Ý ä³Ñ³ÝçÝ»ñÇ äÉ³Ý³íáñáõÙ)  - Á</a:t>
            </a:r>
            <a:r>
              <a:rPr lang="en-US" sz="2400" b="1" dirty="0">
                <a:latin typeface="Arial Armenian" pitchFamily="34" charset="0"/>
              </a:rPr>
              <a:t> </a:t>
            </a:r>
            <a:r>
              <a:rPr lang="en-US" sz="2400" dirty="0">
                <a:latin typeface="Arial Armenian" pitchFamily="34" charset="0"/>
              </a:rPr>
              <a:t>ÝÛáõÃ³Ï³Ý </a:t>
            </a:r>
            <a:r>
              <a:rPr lang="en-US" sz="2400" dirty="0" err="1">
                <a:latin typeface="Arial Armenian" pitchFamily="34" charset="0"/>
              </a:rPr>
              <a:t>é»ëáõñëÝ»ñÇ</a:t>
            </a:r>
            <a:r>
              <a:rPr lang="en-US" sz="2400" dirty="0">
                <a:latin typeface="Arial Armenian" pitchFamily="34" charset="0"/>
              </a:rPr>
              <a:t> å³Ñ³ÝçÝ»ñÇ åÉ³Ý³íáñÙ³Ý ÏáÝó»åóÇ³Ý ¿, </a:t>
            </a:r>
            <a:r>
              <a:rPr lang="en-US" sz="2400" dirty="0" err="1">
                <a:latin typeface="Arial Armenian" pitchFamily="34" charset="0"/>
              </a:rPr>
              <a:t>áñÁ</a:t>
            </a:r>
            <a:r>
              <a:rPr lang="en-US" sz="2400" dirty="0">
                <a:latin typeface="Arial Armenian" pitchFamily="34" charset="0"/>
              </a:rPr>
              <a:t> å³Ñ³ÝçáõÙ ¿ ÇÝýáñÙ³óÇ³ í»ñçÝ³Ï³Ý ³ñ¹ÛáõÝùÇ ³ñï³¹ñáõÃÛ³Ý Ï³éáõóí³ÍùÇ ¨ ï»ËÝáÉá·Ç³Ý»ñÇ, ³ñï³¹ñáõÃÛ³Ý Í³í³É³-Å³ÙÏ»ï³ÛÇÝ åÉ³Ý-ûñ³óáõÛóÇ, å³Ñ»ëïáõÙ ³éÏ³ é»½»ñíÝ»ñÇ, </a:t>
            </a:r>
            <a:r>
              <a:rPr lang="en-US" sz="2400" dirty="0" err="1">
                <a:latin typeface="Arial Armenian" pitchFamily="34" charset="0"/>
              </a:rPr>
              <a:t>ÑáõÙùÇ</a:t>
            </a:r>
            <a:r>
              <a:rPr lang="en-US" sz="2400" dirty="0">
                <a:latin typeface="Arial Armenian" pitchFamily="34" charset="0"/>
              </a:rPr>
              <a:t> ¨ </a:t>
            </a:r>
            <a:r>
              <a:rPr lang="en-US" sz="2400" dirty="0" err="1">
                <a:latin typeface="Arial Armenian" pitchFamily="34" charset="0"/>
              </a:rPr>
              <a:t>ÝÛáõÃ»ñÇ</a:t>
            </a:r>
            <a:r>
              <a:rPr lang="en-US" sz="2400" dirty="0">
                <a:latin typeface="Arial Armenian" pitchFamily="34" charset="0"/>
              </a:rPr>
              <a:t> Ù³ï³Ï³ñ³ñÙ³Ý å³ÛÙ³Ý³·ñ»ñÇ ¨ ³ÛÉÝÇ Ù³ëÇÝ</a:t>
            </a:r>
            <a:r>
              <a:rPr lang="en-US" sz="2400" dirty="0" smtClean="0">
                <a:latin typeface="Arial Armenian" pitchFamily="34" charset="0"/>
              </a:rPr>
              <a:t>:</a:t>
            </a:r>
          </a:p>
          <a:p>
            <a:pPr algn="just"/>
            <a:endParaRPr lang="en-US" sz="2400" dirty="0">
              <a:latin typeface="Arial Armenian" pitchFamily="34" charset="0"/>
            </a:endParaRPr>
          </a:p>
          <a:p>
            <a:pPr algn="just"/>
            <a:endParaRPr lang="en-US" sz="24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56673" y="404664"/>
            <a:ext cx="77280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MRP Ñ³Ù³Ï³ñ·Á: </a:t>
            </a:r>
            <a:r>
              <a:rPr lang="en-US" dirty="0">
                <a:latin typeface="Arial Armenian" pitchFamily="34" charset="0"/>
              </a:rPr>
              <a:t>MRP ÏáÝó»åóÇ³Ý Çñ³Ï³Ý³óÝáÕ ¿É»ÏïñáÝ³ÛÇÝ ï»Õ»Ï³ïí³Ï³Ý Ï³é³í³ñÙ³Ý Ñ³Ù³Ï³ñ· ¿: MRP Ñ³Ù³Ï³ñ·Ç Ùß³ÏÙ³Ý ·áñÍÁÝÃ³óÁ </a:t>
            </a:r>
            <a:r>
              <a:rPr lang="en-US" dirty="0" err="1">
                <a:latin typeface="Arial Armenian" pitchFamily="34" charset="0"/>
              </a:rPr>
              <a:t>ëÏëí»É</a:t>
            </a:r>
            <a:r>
              <a:rPr lang="en-US" dirty="0">
                <a:latin typeface="Arial Armenian" pitchFamily="34" charset="0"/>
              </a:rPr>
              <a:t> ¿ ¹»é 60-³Ï³Ý Ãí³Ï³ÝÝ»ñÇ ëÏ½µÇó, Ý»ñÏ³ÛáõÙë ³ÛÝ ÏÇñ³éíáõÙ ¿ Ó»éÝ³ñÏáõÃÛáõÝÝ»ñÇ Ï³é³í³ñÙ³Ý ï»Õ»Ï³ïí³Ï³Ý Ñ³Ù³Ï³ñ·»ñáõÙ: MRP Ñ³Ù³Ï³ñ·Ç ÑÇÙÝ³Ï³Ý Ýå³ï³ÏÁ Ï³Û³ÝáõÙ ¿ Ýñ³ÝáõÙ,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é»ëáõñëÇ</a:t>
            </a:r>
            <a:r>
              <a:rPr lang="en-US" dirty="0">
                <a:latin typeface="Arial Armenian" pitchFamily="34" charset="0"/>
              </a:rPr>
              <a:t> (³åñ³Ýù³ÝÛáõÃ³Ï³Ý ³ñÅ»ùÝ»ñÇ) ó³ÝÏ³ó³Í ÙÇ³íáñ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Ñ³ë³Ý»ÉÇ/³éÏ³ ÉÇÝÇ ³ÝÑñ³Å»ßï í³ÛñáõÙ ¨ Å³Ù³Ý³ÏÇÝ: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640" y="3144441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MRP åÉ³Ý³íáñÙ³Ý Ù»Ãá¹Ý»ñÁ Ý»ñ³éáõÙ »Ý ï»Õ»Ï³ïíáõÃÛáõÝ, ³ñï³¹ñíáÕ ³åñ³ÝùÇ Ï³éáõóí³ÍùÇ Ù³ëÇÝ, å³ÑáõëïÝ»ñÇ ¨ </a:t>
            </a:r>
            <a:r>
              <a:rPr lang="en-US" dirty="0" err="1">
                <a:latin typeface="Arial Armenian" pitchFamily="34" charset="0"/>
              </a:rPr>
              <a:t>ÏÇëáí</a:t>
            </a:r>
            <a:r>
              <a:rPr lang="en-US" dirty="0">
                <a:latin typeface="Arial Armenian" pitchFamily="34" charset="0"/>
              </a:rPr>
              <a:t> ã³÷ ³í³ñï³Í ³ñï³¹ñáõÃÛ³Ý íÇ×³ÏÇ Ù³ëÇÝ,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Ý³¨ å³ïñ³ëïÇ ³ñï³¹ñ³ÝùÇ Ù³ï³Ï³ñ³ñÙ³Ý å³ïí»ñÝ»ñÇ ¨ ³ñï³¹ñáõÃÛ³Ý Í³í³É³-Å³ÙÏ»ï³ÛÇÝ ûñ³óáõÛó-·ñ³ýÇÏÝ»ñÇ Ù³ëÇÝ.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ä³ïí»ñÝ»ñÁ ¹³ë³Ï³ñ·íáõÙ »Ý </a:t>
            </a:r>
            <a:r>
              <a:rPr lang="en-US" dirty="0" err="1">
                <a:latin typeface="Arial Armenian" pitchFamily="34" charset="0"/>
              </a:rPr>
              <a:t>Áëï</a:t>
            </a:r>
            <a:r>
              <a:rPr lang="en-US" dirty="0">
                <a:latin typeface="Arial Armenian" pitchFamily="34" charset="0"/>
              </a:rPr>
              <a:t> µ»éÝ³Ã³÷Ù³Ý ³é³çÝ³Ñ»ñÃáõÃÛ³Ý,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Ò¨³íáñíáõÙ ¿ ³ñï³¹ñáõÃÛ³Ý Í³í³É³-Å³ÙÏ»ï³ÛÇÝ ûñ³óáõÛó-·ñ³ýÇÏÁ: </a:t>
            </a:r>
          </a:p>
        </p:txBody>
      </p:sp>
    </p:spTree>
    <p:extLst>
      <p:ext uri="{BB962C8B-B14F-4D97-AF65-F5344CB8AC3E}">
        <p14:creationId xmlns:p14="http://schemas.microsoft.com/office/powerpoint/2010/main" val="36758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20688"/>
            <a:ext cx="74888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MRP</a:t>
            </a:r>
            <a:r>
              <a:rPr lang="en-US" dirty="0">
                <a:latin typeface="Arial Armenian" pitchFamily="34" charset="0"/>
              </a:rPr>
              <a:t> Ñ³Ù³Ï³ñ·Ç ·áñÍ³ñÏÙ³Ý </a:t>
            </a:r>
            <a:r>
              <a:rPr lang="en-US" dirty="0" err="1">
                <a:latin typeface="Arial Armenian" pitchFamily="34" charset="0"/>
              </a:rPr>
              <a:t>åñáó»ëÁ</a:t>
            </a:r>
            <a:r>
              <a:rPr lang="en-US" dirty="0">
                <a:latin typeface="Arial Armenian" pitchFamily="34" charset="0"/>
              </a:rPr>
              <a:t> Ý»ñ³éáõÙ ¿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¨/Ï³Ù ³ÝÑñ³Å»ßï Ñ³Ù³ÉñÇãÝ»ñÇ </a:t>
            </a:r>
            <a:r>
              <a:rPr lang="en-US" dirty="0" err="1">
                <a:latin typeface="Arial Armenian" pitchFamily="34" charset="0"/>
              </a:rPr>
              <a:t>Ý»ñùÇÝ</a:t>
            </a:r>
            <a:r>
              <a:rPr lang="en-US" dirty="0">
                <a:latin typeface="Arial Armenian" pitchFamily="34" charset="0"/>
              </a:rPr>
              <a:t> ³ñï³¹ñáõÃÛ³Ý Ï³½Ù³Ï»ñåÙ³Ý ³íïáÙ³ï Ó¨³íáñáõÙÁ: ²ÛÉ </a:t>
            </a:r>
            <a:r>
              <a:rPr lang="en-US" dirty="0" err="1">
                <a:latin typeface="Arial Armenian" pitchFamily="34" charset="0"/>
              </a:rPr>
              <a:t>Ï»ñå</a:t>
            </a:r>
            <a:r>
              <a:rPr lang="en-US" dirty="0">
                <a:latin typeface="Arial Armenian" pitchFamily="34" charset="0"/>
              </a:rPr>
              <a:t> ³ë³Í </a:t>
            </a:r>
            <a:r>
              <a:rPr lang="en-US" b="1" dirty="0">
                <a:latin typeface="Arial Armenian" pitchFamily="34" charset="0"/>
              </a:rPr>
              <a:t>MRP</a:t>
            </a:r>
            <a:r>
              <a:rPr lang="en-US" dirty="0">
                <a:latin typeface="Arial Armenian" pitchFamily="34" charset="0"/>
              </a:rPr>
              <a:t> Ñ³Ù³Ï³ñ·Á ûåïÇÙÇ½³óÝáõÙ ¿ ³ñï³¹ñáõÃÛ³Ý Ñ³Ù³ñ ³ÝÑñ³Å»ßï Ñ³Ù³ÉñÇãÝ»ñÇ ³é³ùÙ³Ý Å³ÙÏ»ïÝ»ñÁ, Ýí³½»óÝ»Éáí ³ñï³¹ñ³Ï³Ý Í³Ëë»ñÁ, ³í»É³óÝ»Éáí ³ñï³¹ñ³Ï³Ý ·áñÍÁÝÃ³óÇ ³ñ¹ÛáõÝ³í»ïáõÃÛáõÝÁ: Ð³Ù³Ï³ñ·Ç ÏÇñ³éÙ³Ý ÑÇÙÝ³Ï³Ý ³é³í»ÉáõÃÛáõÝÝ»ñÁ Ñ³Ý¹Çë³ÝáõÙ »Ý.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ÜÛáõÃ»ñÇ</a:t>
            </a:r>
            <a:r>
              <a:rPr lang="en-US" dirty="0">
                <a:latin typeface="Arial Armenian" pitchFamily="34" charset="0"/>
              </a:rPr>
              <a:t> ¨ Ñ³Ù³ÉñÇãÝ»ñÇ Ñ³ë³Ý»ÉÇáõÃÛáõÝÁ ³ñï³¹ñáõÃÛ³Ý å³ÑÇÝ,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ä³Ñ»ëïÝ»ñÇ ûåïÇÙÇ½³óáõÙÁ,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ä³ïñ³ëïÇ ³ñï³¹ñ³ÝùÇ Ñ³í³ùÙ³Ý ÁÝÃ³óùáõÙ ³ñï³¹ñ³Ï³Ý Ëáï³ÝÇ Ïñ×³ïáõÙ,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³é³ç³ÝáõÙ ¿ ³ÝÑ³Ù³å³ï³ëË³Ý Ñ³Ù³ÉñÇãÝ»ñÇ û·ï³·áñÍÙ³Ý Ñ»ï¨³Ýùáí,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Úáõñ³ù³ÝãÛáõñ ÙÇ³íáñ </a:t>
            </a:r>
            <a:r>
              <a:rPr lang="en-US" dirty="0" err="1">
                <a:latin typeface="Arial Armenian" pitchFamily="34" charset="0"/>
              </a:rPr>
              <a:t>ÝÛáõÃÇ</a:t>
            </a:r>
            <a:r>
              <a:rPr lang="en-US" dirty="0">
                <a:latin typeface="Arial Armenian" pitchFamily="34" charset="0"/>
              </a:rPr>
              <a:t> Ï³ñ·³íÇ×³ÏÇ ÑëÏÙ³Ý ³ñ¹ÛáõÝùáõÙ ³ñï³¹ñáõÃÛ³Ý Ñ³Ù³Ï³ñ·áõÙ, </a:t>
            </a:r>
            <a:r>
              <a:rPr lang="en-US" dirty="0" err="1">
                <a:latin typeface="Arial Armenian" pitchFamily="34" charset="0"/>
              </a:rPr>
              <a:t>ÇÝãÁ</a:t>
            </a:r>
            <a:r>
              <a:rPr lang="en-US" dirty="0">
                <a:latin typeface="Arial Armenian" pitchFamily="34" charset="0"/>
              </a:rPr>
              <a:t> ÑÝ³ñ³íáñáõÃÛáõÝ ¿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Ñ»ï¨»É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ÝÛáõÃÇ</a:t>
            </a:r>
            <a:r>
              <a:rPr lang="en-US" dirty="0">
                <a:latin typeface="Arial Armenian" pitchFamily="34" charset="0"/>
              </a:rPr>
              <a:t> û·ï³·áñÍÙ³Ý </a:t>
            </a:r>
            <a:r>
              <a:rPr lang="en-US" dirty="0" err="1">
                <a:latin typeface="Arial Armenian" pitchFamily="34" charset="0"/>
              </a:rPr>
              <a:t>áÕç</a:t>
            </a:r>
            <a:r>
              <a:rPr lang="en-US" dirty="0">
                <a:latin typeface="Arial Armenian" pitchFamily="34" charset="0"/>
              </a:rPr>
              <a:t> å³ñµ»ñ³ßñç³ÝÁ` ëÏë³Í </a:t>
            </a:r>
            <a:r>
              <a:rPr lang="en-US" dirty="0" err="1">
                <a:latin typeface="Arial Armenian" pitchFamily="34" charset="0"/>
              </a:rPr>
              <a:t>ÝÛáõÃÇ</a:t>
            </a:r>
            <a:r>
              <a:rPr lang="en-US" dirty="0">
                <a:latin typeface="Arial Armenian" pitchFamily="34" charset="0"/>
              </a:rPr>
              <a:t> Ó»éùµ»ñÙ³Ý å³ïí»ñÇó ÁÝ¹Ñáõå </a:t>
            </a:r>
            <a:r>
              <a:rPr lang="en-US" dirty="0" err="1">
                <a:latin typeface="Arial Armenian" pitchFamily="34" charset="0"/>
              </a:rPr>
              <a:t>ÙÇÝã</a:t>
            </a:r>
            <a:r>
              <a:rPr lang="en-US" dirty="0">
                <a:latin typeface="Arial Armenian" pitchFamily="34" charset="0"/>
              </a:rPr>
              <a:t>¨ ¹ñ³ û·ï³·áñÍáõÙÁ å³ïñ³ëïÇ ³ñï³¹ñ³ÝùÇ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: ê³ Ñ³Ý·»óÝáõÙ ¿ ³ñï³¹ñáõÃÛ³Ý Ñ³ßí³éÙ³Ý ³ñ¹ÛáõÝ³í»ïáõÃÛ³Ý µ³ñÓñ³óÙ³Ý:</a:t>
            </a:r>
          </a:p>
        </p:txBody>
      </p:sp>
    </p:spTree>
    <p:extLst>
      <p:ext uri="{BB962C8B-B14F-4D97-AF65-F5344CB8AC3E}">
        <p14:creationId xmlns:p14="http://schemas.microsoft.com/office/powerpoint/2010/main" val="11248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1061025" y="417325"/>
            <a:ext cx="808297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Armenian" pitchFamily="34" charset="0"/>
                <a:ea typeface="Times New Roman" pitchFamily="18" charset="0"/>
                <a:cs typeface="Times New Roman" pitchFamily="18" charset="0"/>
              </a:rPr>
              <a:t>MRP Ñ³Ù³Ï³ñ·Ç Ùáõïù³ÛÇÝ 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Armenian" pitchFamily="34" charset="0"/>
                <a:ea typeface="Times New Roman" pitchFamily="18" charset="0"/>
                <a:cs typeface="Times New Roman" pitchFamily="18" charset="0"/>
              </a:rPr>
              <a:t> և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Armenian" pitchFamily="34" charset="0"/>
                <a:ea typeface="Times New Roman" pitchFamily="18" charset="0"/>
                <a:cs typeface="Times New Roman" pitchFamily="18" charset="0"/>
              </a:rPr>
              <a:t> »Éù³ÛÇÝ ïíÛ³ÉÝ»ñÇ Ï³éáõóí³ÍùÁ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1542684" y="1485205"/>
            <a:ext cx="7601316" cy="4565460"/>
            <a:chOff x="1719" y="1749"/>
            <a:chExt cx="9764" cy="5865"/>
          </a:xfrm>
        </p:grpSpPr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1719" y="1749"/>
              <a:ext cx="4101" cy="5865"/>
            </a:xfrm>
            <a:prstGeom prst="rect">
              <a:avLst/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1950" y="2109"/>
              <a:ext cx="3660" cy="855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ÜÛáõÃ»ñÇ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 Ï³ñ·³íÇճ³ÏÇ ÝÏ³ñ³·ñáõÃÛáõÝ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8"/>
            <p:cNvSpPr>
              <a:spLocks noChangeArrowheads="1"/>
            </p:cNvSpPr>
            <p:nvPr/>
          </p:nvSpPr>
          <p:spPr bwMode="auto">
            <a:xfrm>
              <a:off x="1950" y="3804"/>
              <a:ext cx="3660" cy="855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²ñï³¹ñáõÃÛ³Ý Í³í³É³-Å³ÙÏ»ï³ÛÇÝ åÉ³Ý-ûñ³óáõÛó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1950" y="5559"/>
              <a:ext cx="3660" cy="1215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²åñ³ÝùÇ ÝÏ³ñ³·Çñ (ì»ñçÝ³Ï³Ý ³ñï³¹ñ³ÝùÇ µ³Õ³¹ñÇãÝ»ñÇ ó³ÝÏ)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1860" y="6999"/>
              <a:ext cx="385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MRP Ùáõïù³ÛÇÝ ïíÛ³ÉÝ»ñ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7929" y="2049"/>
              <a:ext cx="3231" cy="4725"/>
            </a:xfrm>
            <a:prstGeom prst="rect">
              <a:avLst/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6075" y="3834"/>
              <a:ext cx="1680" cy="809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MRP</a:t>
              </a: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Ñ³Ù³Ï³ñ·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ShapeType="1"/>
            </p:cNvSpPr>
            <p:nvPr/>
          </p:nvSpPr>
          <p:spPr bwMode="auto">
            <a:xfrm>
              <a:off x="5610" y="4239"/>
              <a:ext cx="465" cy="15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utoShape 12"/>
            <p:cNvSpPr>
              <a:spLocks noChangeShapeType="1"/>
            </p:cNvSpPr>
            <p:nvPr/>
          </p:nvSpPr>
          <p:spPr bwMode="auto">
            <a:xfrm>
              <a:off x="5610" y="2529"/>
              <a:ext cx="465" cy="1725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utoShape 11"/>
            <p:cNvSpPr>
              <a:spLocks noChangeShapeType="1"/>
            </p:cNvSpPr>
            <p:nvPr/>
          </p:nvSpPr>
          <p:spPr bwMode="auto">
            <a:xfrm flipV="1">
              <a:off x="5610" y="4254"/>
              <a:ext cx="465" cy="192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5880" y="4659"/>
              <a:ext cx="1980" cy="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îíÛ³ÉÝ»ñÇ</a:t>
              </a: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 Ùß³ÏáõÙ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20" y="2289"/>
              <a:ext cx="2760" cy="525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ä³ïí»ñÝ»ñÇ åÉ³Ý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8220" y="3309"/>
              <a:ext cx="2760" cy="73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äÉ³Ý³íáñÙ³Ý éÇëÏ³ÛÇÝ Ù³ë»ñÇ Ñ³ßí»ïíáõÃÛáõÝ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8220" y="4239"/>
              <a:ext cx="2760" cy="73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Î³ï³ñáÕ³Ï³ÝÇ Ñ³ßí»ïíáõÃÛáõÝ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8220" y="5214"/>
              <a:ext cx="2760" cy="73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Î³ÝË³ï»ëáõÙÝ»ñÇ Ñ³ßí»ïíáõÃÛáõÝ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7628" y="6189"/>
              <a:ext cx="385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Armenian" pitchFamily="34" charset="0"/>
                  <a:ea typeface="Times New Roman" pitchFamily="18" charset="0"/>
                  <a:cs typeface="Times New Roman" pitchFamily="18" charset="0"/>
                </a:rPr>
                <a:t>MRP »Éù³ÛÇÝ ïíÛ³ÉÝ»ñ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4"/>
            <p:cNvSpPr>
              <a:spLocks/>
            </p:cNvSpPr>
            <p:nvPr/>
          </p:nvSpPr>
          <p:spPr bwMode="auto">
            <a:xfrm>
              <a:off x="8025" y="3519"/>
              <a:ext cx="180" cy="2265"/>
            </a:xfrm>
            <a:prstGeom prst="leftBrace">
              <a:avLst>
                <a:gd name="adj1" fmla="val 104861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utoShape 3"/>
            <p:cNvSpPr>
              <a:spLocks noChangeShapeType="1"/>
            </p:cNvSpPr>
            <p:nvPr/>
          </p:nvSpPr>
          <p:spPr bwMode="auto">
            <a:xfrm flipV="1">
              <a:off x="7755" y="2529"/>
              <a:ext cx="465" cy="171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utoShape 2"/>
            <p:cNvSpPr>
              <a:spLocks noChangeShapeType="1"/>
            </p:cNvSpPr>
            <p:nvPr/>
          </p:nvSpPr>
          <p:spPr bwMode="auto">
            <a:xfrm>
              <a:off x="7755" y="4254"/>
              <a:ext cx="285" cy="374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6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140439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 Armenian" pitchFamily="34" charset="0"/>
              </a:rPr>
              <a:t>ÜÛáõÃ»ñÇ</a:t>
            </a:r>
            <a:r>
              <a:rPr lang="en-US" b="1" dirty="0">
                <a:latin typeface="Arial Armenian" pitchFamily="34" charset="0"/>
              </a:rPr>
              <a:t> Ï³ñ·³íÇ×³ÏÇ ÝÏ³ñ³·ñáõÃÛáõÝ (inventory status file)</a:t>
            </a:r>
            <a:r>
              <a:rPr lang="en-US" dirty="0">
                <a:latin typeface="Arial Armenian" pitchFamily="34" charset="0"/>
              </a:rPr>
              <a:t> – í»ñçÝ³Ï³Ý ³åñ³ÝùÇ ³ñï³¹ñáõÃÛ³Ý Ñ³Ù³ñ ³ÝÑñ³Å»ßï </a:t>
            </a:r>
            <a:r>
              <a:rPr lang="en-US" dirty="0" err="1">
                <a:latin typeface="Arial Armenian" pitchFamily="34" charset="0"/>
              </a:rPr>
              <a:t>ÝÛáõÃ»ñÇ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Ñ³Ù³ÉñÇãÝ»ñÇ í»ñ³µ»ñÛ³É ÑÝ³ñ³íáñÇÝë ³ÙµáÕç³Ï³Ý ÇÝýáñÙ³óÇ³: </a:t>
            </a:r>
          </a:p>
        </p:txBody>
      </p:sp>
      <p:sp>
        <p:nvSpPr>
          <p:cNvPr id="5" name="Rectangle 4"/>
          <p:cNvSpPr/>
          <p:nvPr/>
        </p:nvSpPr>
        <p:spPr>
          <a:xfrm>
            <a:off x="971600" y="1088053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²ñï³¹ñáõÃÛ³Ý Í³í³É³Å³ÙÏ»ï³ÛÇÝ åÉ³Ý-ûñ³óáõÛó (master production schedule)</a:t>
            </a:r>
            <a:r>
              <a:rPr lang="en-US" dirty="0">
                <a:latin typeface="Arial Armenian" pitchFamily="34" charset="0"/>
              </a:rPr>
              <a:t> – å³ïñ³ëïÇ ³åñ³ÝùÇ ³ñï³¹ñáõÃÛ³Ý ûåïÇÙÇ½³óí³Í ·ñ³ýÇÏ åÉ³Ý³íáñí³Í Å³Ù³Ý³Ï³ßñç³ÝÇ Ñ³Ù³ñ: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213285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²åñ³ÝùÇ ÝÏ³ñ³·Çñ (bills of material file) – </a:t>
            </a:r>
            <a:r>
              <a:rPr lang="en-US" dirty="0">
                <a:latin typeface="Arial Armenian" pitchFamily="34" charset="0"/>
              </a:rPr>
              <a:t>í»ñçÝ³Ï³Ý ³ñï³¹ñ³ÝùÇ ³ñï³¹ñáõÃÛ³Ý Ñ³Ù³ñ ³ÝÑñ³Å»ßï </a:t>
            </a:r>
            <a:r>
              <a:rPr lang="en-US" dirty="0" err="1">
                <a:latin typeface="Arial Armenian" pitchFamily="34" charset="0"/>
              </a:rPr>
              <a:t>ÝÛáõÃ»ñÇ</a:t>
            </a:r>
            <a:r>
              <a:rPr lang="en-US" dirty="0">
                <a:latin typeface="Arial Armenian" pitchFamily="34" charset="0"/>
              </a:rPr>
              <a:t> ó³ÝÏ` ù³Ý³Ï³Ï³Ý ¨ áñ³Ï³Ï³Ý µÝáõÃ³·ñÇãÝ»ñáí Ñ³Ý¹»ñÓ: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3302" y="3232135"/>
            <a:ext cx="731516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Arial Armenian" pitchFamily="34" charset="0"/>
              </a:rPr>
              <a:t>MRP Íñ³·ñÇ ³ßË³ï³Ýù³ÛÇÝ å³ñµ»ñ³ßñç³ÝÁ µ³ÕÏ³ó³Í ¿ Ñ»ï¨Û³É ¿ï³åÝ»ñÇó.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1600" dirty="0">
                <a:latin typeface="Arial Armenian" pitchFamily="34" charset="0"/>
              </a:rPr>
              <a:t>²ñï³¹ñáõÃÛ³Ý åÉ³Ý-·ñ³ýÇÏÇ í»ñÉáõÍáõÃÛ³Ý ¨ ³ñï³¹ñáõÃÛ³Ý </a:t>
            </a:r>
            <a:r>
              <a:rPr lang="en-US" sz="1600" dirty="0" err="1">
                <a:latin typeface="Arial Armenian" pitchFamily="34" charset="0"/>
              </a:rPr>
              <a:t>åñáó»ëÇÝ</a:t>
            </a:r>
            <a:r>
              <a:rPr lang="en-US" sz="1600" dirty="0">
                <a:latin typeface="Arial Armenian" pitchFamily="34" charset="0"/>
              </a:rPr>
              <a:t> Ù³ëÝ³ÏóáÕ ³åñ³ÝùÝ»ñÇ ÝÏ³ñ³·ñ»ñÇ ÑÇÙ³Ý íñ³ </a:t>
            </a:r>
            <a:r>
              <a:rPr lang="en-US" sz="1600" dirty="0" err="1">
                <a:latin typeface="Arial Armenian" pitchFamily="34" charset="0"/>
              </a:rPr>
              <a:t>áñáßíáõÙ</a:t>
            </a:r>
            <a:r>
              <a:rPr lang="en-US" sz="1600" dirty="0">
                <a:latin typeface="Arial Armenian" pitchFamily="34" charset="0"/>
              </a:rPr>
              <a:t> ¿ åÉ³Ý³íáñí³Í Å³Ù³Ý³Ï³ßñç³ÝáõÙ ³ÝÑñ³Å»ßï </a:t>
            </a:r>
            <a:r>
              <a:rPr lang="en-US" sz="1600" dirty="0" err="1">
                <a:latin typeface="Arial Armenian" pitchFamily="34" charset="0"/>
              </a:rPr>
              <a:t>ÝÛáõÃ»ñÇ</a:t>
            </a:r>
            <a:r>
              <a:rPr lang="en-US" sz="1600" dirty="0">
                <a:latin typeface="Arial Armenian" pitchFamily="34" charset="0"/>
              </a:rPr>
              <a:t> ¨ Ñ³Ù³ÉñÇãÝ»ñÇ å³Ñ³ÝçÁ,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1600" dirty="0">
                <a:latin typeface="Arial Armenian" pitchFamily="34" charset="0"/>
              </a:rPr>
              <a:t>ÀÝ¹Ñ³Ýáõñ å³Ñ³ÝçÇ ¨ ÝÛáõÃ³Ï³Ý å³ÑáõëïÝ»ñÇ ÁÝÃ³óÇÏ íÇ×³ÏÁ µÝáõÃ³·ñáÕ ïíÛ³ÉÝ»ñÇó »</a:t>
            </a:r>
            <a:r>
              <a:rPr lang="en-US" sz="1600" dirty="0" err="1">
                <a:latin typeface="Arial Armenian" pitchFamily="34" charset="0"/>
              </a:rPr>
              <a:t>ÉÝ»Éáí</a:t>
            </a:r>
            <a:r>
              <a:rPr lang="en-US" sz="1600" dirty="0">
                <a:latin typeface="Arial Armenian" pitchFamily="34" charset="0"/>
              </a:rPr>
              <a:t> </a:t>
            </a:r>
            <a:r>
              <a:rPr lang="en-US" sz="1600" dirty="0" err="1">
                <a:latin typeface="Arial Armenian" pitchFamily="34" charset="0"/>
              </a:rPr>
              <a:t>áñáßíáõÙ</a:t>
            </a:r>
            <a:r>
              <a:rPr lang="en-US" sz="1600" dirty="0">
                <a:latin typeface="Arial Armenian" pitchFamily="34" charset="0"/>
              </a:rPr>
              <a:t> ¿ Ûáõñ³ù³ÝãÛáõñ </a:t>
            </a:r>
            <a:r>
              <a:rPr lang="en-US" sz="1600" dirty="0" err="1">
                <a:latin typeface="Arial Armenian" pitchFamily="34" charset="0"/>
              </a:rPr>
              <a:t>ÝÛáõÃÇ</a:t>
            </a:r>
            <a:r>
              <a:rPr lang="en-US" sz="1600" dirty="0">
                <a:latin typeface="Arial Armenian" pitchFamily="34" charset="0"/>
              </a:rPr>
              <a:t> ¨ Å³Ù³Ý³Ï³ßñç³ÝÇ ½áõï å³Ñ³ÝçÁ,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1600" dirty="0" err="1">
                <a:latin typeface="Arial Armenian" pitchFamily="34" charset="0"/>
              </a:rPr>
              <a:t>ÜÛáõÃ»ñÇ</a:t>
            </a:r>
            <a:r>
              <a:rPr lang="en-US" sz="1600" dirty="0">
                <a:latin typeface="Arial Armenian" pitchFamily="34" charset="0"/>
              </a:rPr>
              <a:t> ½áõï å³Ñ³ÝçÇ ÑÇÙ³Ý íñ³, ÏÇñ³é»Éáí å³ÑáõëïÝ»ñÇ Ï³é³í³ñÙ³Ý ïÝï»ë³Ù³Ã»Ù³ïÇÏ³Ï³Ý »Õ³Ý³ÏÝ»ñÁ, </a:t>
            </a:r>
            <a:r>
              <a:rPr lang="en-US" sz="1600" dirty="0" err="1">
                <a:latin typeface="Arial Armenian" pitchFamily="34" charset="0"/>
              </a:rPr>
              <a:t>áñáßíáõÙ</a:t>
            </a:r>
            <a:r>
              <a:rPr lang="en-US" sz="1600" dirty="0">
                <a:latin typeface="Arial Armenian" pitchFamily="34" charset="0"/>
              </a:rPr>
              <a:t> ¿ Ù³ï³Ï³ñ³ñáõÙÝ»ñÇ ·ñ³ýÇÏÁ, </a:t>
            </a:r>
            <a:r>
              <a:rPr lang="en-US" sz="1600" dirty="0" err="1">
                <a:latin typeface="Arial Armenian" pitchFamily="34" charset="0"/>
              </a:rPr>
              <a:t>áñáõÙ</a:t>
            </a:r>
            <a:r>
              <a:rPr lang="en-US" sz="1600" dirty="0">
                <a:latin typeface="Arial Armenian" pitchFamily="34" charset="0"/>
              </a:rPr>
              <a:t> ×</a:t>
            </a:r>
            <a:r>
              <a:rPr lang="en-US" sz="1600" dirty="0" err="1">
                <a:latin typeface="Arial Armenian" pitchFamily="34" charset="0"/>
              </a:rPr>
              <a:t>ß·ñïíáõÙ</a:t>
            </a:r>
            <a:r>
              <a:rPr lang="en-US" sz="1600" dirty="0">
                <a:latin typeface="Arial Armenian" pitchFamily="34" charset="0"/>
              </a:rPr>
              <a:t> »Ý Ý³Ëûñáù Ï³½Ùí³Í Ñ³Ûï»ñÁ ¨ Ï³½ÙíáõÙ »Ý </a:t>
            </a:r>
            <a:r>
              <a:rPr lang="en-US" sz="1600" dirty="0" err="1">
                <a:latin typeface="Arial Armenian" pitchFamily="34" charset="0"/>
              </a:rPr>
              <a:t>Ýáñ»ñÁ</a:t>
            </a:r>
            <a:r>
              <a:rPr lang="en-US" sz="1600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668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766407"/>
            <a:ext cx="720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MRP Ñ³Ù³Ï³ñ·Ç ³ßË³ï³ÝùÇ ÑÇÙÝ³Ï³Ý ³ñ¹ÛáõÝùÁ </a:t>
            </a:r>
            <a:r>
              <a:rPr lang="en-US" sz="2000" b="1" dirty="0">
                <a:latin typeface="Arial Armenian" pitchFamily="34" charset="0"/>
              </a:rPr>
              <a:t>å³ïí»ñÝ»ñÇ åÉ³ÝÝ (planned order schedule)</a:t>
            </a:r>
            <a:r>
              <a:rPr lang="en-US" sz="2000" dirty="0">
                <a:latin typeface="Arial Armenian" pitchFamily="34" charset="0"/>
              </a:rPr>
              <a:t> ¿, </a:t>
            </a:r>
            <a:r>
              <a:rPr lang="en-US" sz="2000" dirty="0" err="1">
                <a:latin typeface="Arial Armenian" pitchFamily="34" charset="0"/>
              </a:rPr>
              <a:t>áñÇ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áñáßíáõÙ</a:t>
            </a:r>
            <a:r>
              <a:rPr lang="en-US" sz="2000" dirty="0">
                <a:latin typeface="Arial Armenian" pitchFamily="34" charset="0"/>
              </a:rPr>
              <a:t> ¿ ³ñï³¹ñ³Ï³Ý Íñ³·ñáí Ý³Ë³ï»ëí³Í </a:t>
            </a:r>
            <a:r>
              <a:rPr lang="en-US" sz="2000" dirty="0" err="1">
                <a:latin typeface="Arial Armenian" pitchFamily="34" charset="0"/>
              </a:rPr>
              <a:t>ÝÛáõÃ»ñÇ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Ñ³Ù³ÉñÇãÝ»ñÇ Ù³ï³Ï³ñáõÙÝ»ñÇ ·ñ³ýÇÏÁ: ä³ïí»ñÝ»ñÇ åÉ³Ý³íáñáõÙÇó µ³óÇ, MRP Ñ³Ù³Ï³ñ·Á Ó¨³íáñáõÙ ¿ áñáß³ÏÇ ³é³ÝÓ³Ñ³ïáõÏ </a:t>
            </a:r>
            <a:r>
              <a:rPr lang="en-US" sz="2000" dirty="0" smtClean="0">
                <a:latin typeface="Arial Armenian" pitchFamily="34" charset="0"/>
              </a:rPr>
              <a:t>Ñ³ßí»ïíáõ-ÃÛáõÝÝ»ñ</a:t>
            </a:r>
            <a:r>
              <a:rPr lang="en-US" sz="2000" dirty="0">
                <a:latin typeface="Arial Armenian" pitchFamily="34" charset="0"/>
              </a:rPr>
              <a:t>.</a:t>
            </a:r>
          </a:p>
        </p:txBody>
      </p:sp>
      <p:pic>
        <p:nvPicPr>
          <p:cNvPr id="3074" name="Picture 2" descr="http://www.softwareadvice.com/imglib/products/logos-small/logo_1574_106x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40" y="908720"/>
            <a:ext cx="10096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softwareadvice.com/imglib/products/logos-small/logo_2047_106x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10096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softwareadvice.com/imglib/products/logos-small/logo_1269_0_106x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827757"/>
            <a:ext cx="10096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softwareadvice.com/imglib/products/logos-small/logo_2140_106x8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232" y="1476052"/>
            <a:ext cx="70485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softwareadvice.com/imglib/products/logos-small/logo_1334_106x8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31" y="905545"/>
            <a:ext cx="10096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softwareadvice.com/imglib/products/logos-small/logo_1587_106x8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28464"/>
            <a:ext cx="1009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softwareadvice.com/imglib/products/logos-small/logo_1592_106x8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698400"/>
            <a:ext cx="99060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softwareadvice.com/imglib/products/logos-small/logo_1825_106x8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35" y="705520"/>
            <a:ext cx="10096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softwareadvice.com/imglib/products/logos-small/logo_1336_106x8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35" y="1664544"/>
            <a:ext cx="100965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63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-171400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>
              <a:latin typeface="Arial Armenian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äÉ³Ý³íáñÙ³Ý éÇëÏ³ÛÇÝ Ù³ë»ñÇ Ñ³ßí»ïíáõÃÛáõÝ (exception report) - </a:t>
            </a:r>
            <a:r>
              <a:rPr lang="en-US" dirty="0">
                <a:latin typeface="Arial Armenian" pitchFamily="34" charset="0"/>
              </a:rPr>
              <a:t>Ý³Ë³ï»ëí³Í ¿ Ù³ï³Ï³ñ³ñáõÙÝ»ñÇ ·ñ³ýÇÏáõÙ éÇëÏ³ÛÇÝ ³ÛÝ </a:t>
            </a:r>
            <a:r>
              <a:rPr lang="en-US" dirty="0" err="1">
                <a:latin typeface="Arial Armenian" pitchFamily="34" charset="0"/>
              </a:rPr>
              <a:t>Ï»ï»ñÇ</a:t>
            </a:r>
            <a:r>
              <a:rPr lang="en-US" dirty="0">
                <a:latin typeface="Arial Armenian" pitchFamily="34" charset="0"/>
              </a:rPr>
              <a:t> Ù³ëÇÝ ï»Õ»Ï³óÝ»Éáõ Ñ³Ù³ñ,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³é³ÝÓÝ³ÏÇ áõß³¹ñáõÃÛáõÝ »Ý å³Ñ³ÝçáõÙ ¨ </a:t>
            </a:r>
            <a:r>
              <a:rPr lang="en-US" dirty="0" err="1">
                <a:latin typeface="Arial Armenian" pitchFamily="34" charset="0"/>
              </a:rPr>
              <a:t>áñáÝóáõÙ</a:t>
            </a:r>
            <a:r>
              <a:rPr lang="en-US" dirty="0">
                <a:latin typeface="Arial Armenian" pitchFamily="34" charset="0"/>
              </a:rPr>
              <a:t> ÑÝ³ñ³íáñ ¿ ³é³ç ·³ ³ñï³ùÇÝ ÙÇç³ÙïáõÃÛ³Ý ³ÝÑñ³Å»ßïáõÃÛáõÝ: èÇëÏ³ÛÇÝ </a:t>
            </a:r>
            <a:r>
              <a:rPr lang="en-US" dirty="0" err="1">
                <a:latin typeface="Arial Armenian" pitchFamily="34" charset="0"/>
              </a:rPr>
              <a:t>Ï»ï»ñÁ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áñáßíáõÙ</a:t>
            </a:r>
            <a:r>
              <a:rPr lang="en-US" dirty="0">
                <a:latin typeface="Arial Armenian" pitchFamily="34" charset="0"/>
              </a:rPr>
              <a:t> »Ý Ù³ï³Ï³ñ³ñáõÙÝ»ñÇ ³Ù»Ý³Ñ³í³Ý³Ï³Ý Ë³ËïáõÙÝ»ñÇ Ùá¹»É³íáñÙ³Ý »Õ³Ý³Ïáí: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Î³ï³ñáÕ³Ï³Ý Ñ³ßí»ïíáõÃÛáõÝ (performance report) - </a:t>
            </a:r>
            <a:r>
              <a:rPr lang="en-US" dirty="0">
                <a:latin typeface="Arial Armenian" pitchFamily="34" charset="0"/>
              </a:rPr>
              <a:t>Ù³ï³Ï³ñ³ñáõÙÝ»ñÇ åÉ³ÝÇ Ó¨³íáñÙ³Ý ÁÝÃ³óùáõÙ Ç Ñ³Ûï »Ï³Í ³ÝÉáõÍ»ÉÇ ÏñÇïÇÏ³Ï³Ý Çñ³íÇ×³ÏÝ»ñÇ ó³ÝÏ: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Î³ÝË³ï»ëáõÙÝ»ñÇ Ñ³ßí»ïíáõÃÛáõÝ (planning report) – </a:t>
            </a:r>
            <a:r>
              <a:rPr lang="en-US" dirty="0">
                <a:latin typeface="Arial Armenian" pitchFamily="34" charset="0"/>
              </a:rPr>
              <a:t>í³×³éùÇ Í³í³ÉÝ»ñÇ ¨ ÁÝÃ³óÇÏ ³ñï³¹ñ³Ï³Ý ·áñÍÁÝÃ³óÇ í»ñÉáõÍáõÃÛ³Ý ÑÇÙ³Ý íñ³ ëï³óí³Í ÇÝýáñÙ³óÇ³,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ÏÇñ³éíáõÙ ¿ ³ñï³¹ñíáÕ ³åñ³ÝùÝ»ñÇ Í³í³ÉÝ»ñÇ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µÝáõÃ³·ñ»ñÇ Ñ»é³ÝÏ³ñ³ÛÇÝ ÷</a:t>
            </a:r>
            <a:r>
              <a:rPr lang="en-US" dirty="0" err="1">
                <a:latin typeface="Arial Armenian" pitchFamily="34" charset="0"/>
              </a:rPr>
              <a:t>á÷áËáõÃÛáõÝÝ»ñÇ</a:t>
            </a:r>
            <a:r>
              <a:rPr lang="en-US" dirty="0">
                <a:latin typeface="Arial Armenian" pitchFamily="34" charset="0"/>
              </a:rPr>
              <a:t> Ñ³Ù³ñ ³ÝÑñ³Å»ßï Ï³ÝË³ï»ëáõÙÝ»ñÇ Ñ³Ù³ñ: Î³ÝË³ï»ëáõÙÝ»ñÇ Ù³ëÇÝ Ñ³ßí»ïíáõÃÛáõÝÁ Ï³ñáÕ ¿ û·ï³·áñÍí»É </a:t>
            </a:r>
            <a:r>
              <a:rPr lang="en-US" dirty="0" err="1">
                <a:latin typeface="Arial Armenian" pitchFamily="34" charset="0"/>
              </a:rPr>
              <a:t>ÝÛáõÃ»ñÇ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Ñ³Ù³ÉñÇãÝ»ñÇ å³Ñ³ÝçÇ »ñÏ³ñ³Å³ÙÏ»ï åÉ³Ý³íáñÙ³Ý Ýå³ï³Ïáí:</a:t>
            </a:r>
          </a:p>
        </p:txBody>
      </p:sp>
      <p:sp>
        <p:nvSpPr>
          <p:cNvPr id="5" name="Rectangle 4"/>
          <p:cNvSpPr/>
          <p:nvPr/>
        </p:nvSpPr>
        <p:spPr>
          <a:xfrm>
            <a:off x="540060" y="5085184"/>
            <a:ext cx="83524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Ü³ËÏÇÝáõÙ MRP Ñ³Ù³Ï³ñ·Á Ý³Ë³ï»ëí³Í ¿ »Õ»É å³ÑáõëïÝ»ñÇ í»ñ³ÑëÏÙ³Ý ¨ Éñ³óÙ³Ý Ñ³Ù³ñ: Ð»ï³·³ÛáõÙ MRP ï»ËÝáÉá·Ç³Ý ÁÝ¹É³ÛÝí»É ¿ ÁÝ¹Ñáõå </a:t>
            </a:r>
            <a:r>
              <a:rPr lang="en-US" dirty="0" err="1">
                <a:latin typeface="Arial Armenian" pitchFamily="34" charset="0"/>
              </a:rPr>
              <a:t>ÙÇÝã</a:t>
            </a:r>
            <a:r>
              <a:rPr lang="en-US" dirty="0">
                <a:latin typeface="Arial Armenian" pitchFamily="34" charset="0"/>
              </a:rPr>
              <a:t>¨ ³ñï³¹ñ³Ï³Ý Ñ½áñáõÃÛáõÝÝ»ñÇ åÉ³Ý³íáñÙ³Ý (CRP Capacity Recourses Planning), ýÇÝ³Ýë³Ï³Ý åÉ³Ý³íáñÙ³Ý (FRP Finance Requirements Planning) Ù³Ï³ñ¹³Ï ¨ åÉ³Ý³íáñÙ³Ý ³ÙµáÕç³Ï³Ý ßÕÃ³ÛÇ Ù³Ï³ñ¹³Ï` MRPII Ñ³Ù³Ï³ñ·Ç ßñç³Ý³ÏÝ»ñáõÙ:</a:t>
            </a:r>
          </a:p>
        </p:txBody>
      </p:sp>
    </p:spTree>
    <p:extLst>
      <p:ext uri="{BB962C8B-B14F-4D97-AF65-F5344CB8AC3E}">
        <p14:creationId xmlns:p14="http://schemas.microsoft.com/office/powerpoint/2010/main" val="9875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88640"/>
            <a:ext cx="7136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 Armenian" pitchFamily="34" charset="0"/>
              </a:rPr>
              <a:t>²ñï³¹ñ³Ï³Ý </a:t>
            </a:r>
            <a:r>
              <a:rPr lang="en-US" sz="2400" b="1" dirty="0" err="1">
                <a:latin typeface="Arial Armenian" pitchFamily="34" charset="0"/>
              </a:rPr>
              <a:t>é»ëáõñëÝ»ñÇ</a:t>
            </a:r>
            <a:r>
              <a:rPr lang="en-US" sz="2400" b="1" dirty="0">
                <a:latin typeface="Arial Armenian" pitchFamily="34" charset="0"/>
              </a:rPr>
              <a:t> åÉ³Ý³íáñáõÙ MRPII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1196752"/>
            <a:ext cx="756084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 Armenian" pitchFamily="34" charset="0"/>
              </a:rPr>
              <a:t>MRPII (Manufacture Recourses Planning) – ²ñï³¹ñ³Ï³Ý </a:t>
            </a:r>
            <a:r>
              <a:rPr lang="en-US" sz="2000" b="1" dirty="0" err="1">
                <a:latin typeface="Arial Armenian" pitchFamily="34" charset="0"/>
              </a:rPr>
              <a:t>è»ëáõñëÝ»ñÇ</a:t>
            </a:r>
            <a:r>
              <a:rPr lang="en-US" sz="2000" b="1" dirty="0">
                <a:latin typeface="Arial Armenian" pitchFamily="34" charset="0"/>
              </a:rPr>
              <a:t> äÉ³Ý³íáñáõÙ </a:t>
            </a:r>
            <a:r>
              <a:rPr lang="en-US" sz="2000" dirty="0">
                <a:latin typeface="Arial Armenian" pitchFamily="34" charset="0"/>
              </a:rPr>
              <a:t>– ³ñï³¹ñ³Ï³Ý Ñ½áñáõÃÛáõÝÝ»ñÇ, ÝÛáõÃ³Ï³Ý, ýÇÝ³Ýë³Ï³Ý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Ï³¹ñ³ÛÇÝ å³Ñ³ÝçÝ»ñÇ ÷áËÏ³å³Ïóí³Í åÉ³Ý³íáñÙ³Ùµ å³ÛÙ³Ý³íáñí³Í ³ñï³¹ñ³Ï³Ý Ó»éÝ³ñÏáõÃÛ³Ý Ï³é³í³ñÙ³Ý Ñ³Ù³Ï³ñ· ¿: </a:t>
            </a:r>
            <a:r>
              <a:rPr lang="en-US" sz="2000" b="1" dirty="0">
                <a:latin typeface="Arial Armenian" pitchFamily="34" charset="0"/>
              </a:rPr>
              <a:t>MRPII </a:t>
            </a:r>
            <a:r>
              <a:rPr lang="en-US" sz="2000" dirty="0">
                <a:latin typeface="Arial Armenian" pitchFamily="34" charset="0"/>
              </a:rPr>
              <a:t>ëï³Ý¹³ñïÁ Ùß³Ïí»É ¿ ²ØÜ-áõÙ ¨ ûÅ³Ý¹³ÏíáõÙ ¿ ³ñï³¹ñáõÃÛ³Ý ¨ å³ÑáõëïÝ»ñÇ Ï³é³í³ñÙ³Ý ³Ù»ñÇÏÛ³Ý Ñ³ë³ñ³ÏáõÃÛ³Ý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– American Production and Inventory Control Society (APICS). APICS-Á å³ñµ»ñ³µ³ñ Ññ³ï³ñ³ÏáõÙ ¿ “MRPII” Standard System” ëï³Ý¹³ñïÁ, </a:t>
            </a:r>
            <a:r>
              <a:rPr lang="en-US" sz="2000" dirty="0" err="1">
                <a:latin typeface="Arial Armenian" pitchFamily="34" charset="0"/>
              </a:rPr>
              <a:t>áñáõÙ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ÝßíáõÙ</a:t>
            </a:r>
            <a:r>
              <a:rPr lang="en-US" sz="2000" dirty="0">
                <a:latin typeface="Arial Armenian" pitchFamily="34" charset="0"/>
              </a:rPr>
              <a:t> »Ý ï»Õ»Ï³ïí³Ï³Ý ³ñï³¹ñ³Ï³Ý Ñ³Ù³Ï³ñ·»ñÇ ÝÏ³ïÙ³Ùµ ÑÇÙÝ³Ï³Ý å³Ñ³ÝçÝ»ñÁ</a:t>
            </a:r>
            <a:r>
              <a:rPr lang="en-US" sz="2000" b="1" dirty="0">
                <a:latin typeface="Arial Armenian" pitchFamily="34" charset="0"/>
              </a:rPr>
              <a:t> (</a:t>
            </a:r>
            <a:r>
              <a:rPr lang="en-US" sz="2000" b="1" u="sng" dirty="0">
                <a:latin typeface="Arial Armenian" pitchFamily="34" charset="0"/>
                <a:hlinkClick r:id="rId2"/>
              </a:rPr>
              <a:t>http://www.apics.org</a:t>
            </a:r>
            <a:r>
              <a:rPr lang="en-US" sz="2000" b="1" dirty="0">
                <a:latin typeface="Arial Armenian" pitchFamily="34" charset="0"/>
              </a:rPr>
              <a:t>): </a:t>
            </a:r>
            <a:endParaRPr lang="en-US" sz="2000" b="1" dirty="0" smtClean="0">
              <a:latin typeface="Arial Armenian" pitchFamily="34" charset="0"/>
            </a:endParaRPr>
          </a:p>
          <a:p>
            <a:endParaRPr lang="en-US" sz="2000" b="1" dirty="0">
              <a:latin typeface="Arial Armenian" pitchFamily="34" charset="0"/>
            </a:endParaRPr>
          </a:p>
          <a:p>
            <a:endParaRPr lang="en-US" sz="2000" b="1" dirty="0" smtClean="0">
              <a:latin typeface="Arial Armenian" pitchFamily="34" charset="0"/>
            </a:endParaRPr>
          </a:p>
          <a:p>
            <a:r>
              <a:rPr lang="en-US" sz="2000">
                <a:latin typeface="Arial Armenian" pitchFamily="34" charset="0"/>
              </a:rPr>
              <a:t>http://www.softwareadvice.com/manufacturing/mrp-software-comparison/</a:t>
            </a:r>
          </a:p>
          <a:p>
            <a:endParaRPr lang="en-US" sz="20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1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483637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MRPII </a:t>
            </a:r>
            <a:r>
              <a:rPr lang="en-US" dirty="0">
                <a:latin typeface="Arial Armenian" pitchFamily="34" charset="0"/>
              </a:rPr>
              <a:t>¹³ëÇ ï»Õ»Ï³ïí³Ï³Ý Ñ³Ù³Ï³ñ·Ç ËÝ¹ÇñÝ ¿ </a:t>
            </a:r>
            <a:r>
              <a:rPr lang="en-US" dirty="0" err="1">
                <a:latin typeface="Arial Armenian" pitchFamily="34" charset="0"/>
              </a:rPr>
              <a:t>ÑáõÙùÇ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ÝÛáõÃ»ñÇ</a:t>
            </a:r>
            <a:r>
              <a:rPr lang="en-US" dirty="0">
                <a:latin typeface="Arial Armenian" pitchFamily="34" charset="0"/>
              </a:rPr>
              <a:t>, ÏÇë³ý³µñÇÏ³ïÝ»ñÇ (Ý³¨ ³ñï³¹ñ³Ï³Ý </a:t>
            </a:r>
            <a:r>
              <a:rPr lang="en-US" dirty="0" err="1">
                <a:latin typeface="Arial Armenian" pitchFamily="34" charset="0"/>
              </a:rPr>
              <a:t>åñáó»ëáõÙ</a:t>
            </a:r>
            <a:r>
              <a:rPr lang="en-US" dirty="0">
                <a:latin typeface="Arial Armenian" pitchFamily="34" charset="0"/>
              </a:rPr>
              <a:t> ·</a:t>
            </a:r>
            <a:r>
              <a:rPr lang="en-US" dirty="0" err="1">
                <a:latin typeface="Arial Armenian" pitchFamily="34" charset="0"/>
              </a:rPr>
              <a:t>ïÝíáÕ</a:t>
            </a:r>
            <a:r>
              <a:rPr lang="en-US" dirty="0">
                <a:latin typeface="Arial Armenian" pitchFamily="34" charset="0"/>
              </a:rPr>
              <a:t>) ¨ å³ïñ³ëïÇ ³ñï³¹ñ³ÝùÝ»ñÇ </a:t>
            </a:r>
            <a:r>
              <a:rPr lang="en-US" dirty="0" err="1">
                <a:latin typeface="Arial Armenian" pitchFamily="34" charset="0"/>
              </a:rPr>
              <a:t>Ñáëù»ñÇ</a:t>
            </a:r>
            <a:r>
              <a:rPr lang="en-US" dirty="0">
                <a:latin typeface="Arial Armenian" pitchFamily="34" charset="0"/>
              </a:rPr>
              <a:t> ûåïÇÙ³É Ï³é³í³ñáõÙÁ: îíÛ³É ËÝ¹ÇñÁ </a:t>
            </a:r>
            <a:r>
              <a:rPr lang="en-US" dirty="0" err="1">
                <a:latin typeface="Arial Armenian" pitchFamily="34" charset="0"/>
              </a:rPr>
              <a:t>ÉáõÍíáõÙ</a:t>
            </a:r>
            <a:r>
              <a:rPr lang="en-US" dirty="0">
                <a:latin typeface="Arial Armenian" pitchFamily="34" charset="0"/>
              </a:rPr>
              <a:t> ¿ Ó»éÝ³ñÏáõÃÛ³Ý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Çñ³Ï³Ý³óíáÕ ÑÇÙÝ³Ï³Ý </a:t>
            </a:r>
            <a:r>
              <a:rPr lang="en-US" dirty="0" err="1">
                <a:latin typeface="Arial Armenian" pitchFamily="34" charset="0"/>
              </a:rPr>
              <a:t>åñáó»ëÝ»ñÇ</a:t>
            </a:r>
            <a:r>
              <a:rPr lang="en-US" dirty="0">
                <a:latin typeface="Arial Armenian" pitchFamily="34" charset="0"/>
              </a:rPr>
              <a:t> ÇÝï»·ñÙ³Ý »Õ³Ý³Ïáí.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Ø³ï³Ï³ñ³ñáõÙ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ä³ÑáõëïÝ»ñÇ Ï³é³í³ñáõÙ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²ñï³¹ñáõÃÛáõÝ</a:t>
            </a:r>
          </a:p>
          <a:p>
            <a:pPr marL="5651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àõÕÕ³ÏÇ í³×³éù ¨ µ³ßËáõÙ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3197875"/>
            <a:ext cx="72728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MRPII ¹³ëÇ Ñ³Ù³Ï³ñ·»ñÁ Çñ³Ï³Ý³óÝáõÙ »Ý.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Ò»éÝ³ñÏáõÃÛ³Ý ·áñÍáõÝ»áõÃÛ³Ý åÉ³Ý³íáñáõÙ ¨ Ï³é³í³ñáõÙ` ëÏë³Í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Ï³½Ù³Ï»ñåáõÙÇó </a:t>
            </a:r>
            <a:r>
              <a:rPr lang="en-US" dirty="0" err="1">
                <a:latin typeface="Arial Armenian" pitchFamily="34" charset="0"/>
              </a:rPr>
              <a:t>ÙÇÝã</a:t>
            </a:r>
            <a:r>
              <a:rPr lang="en-US" dirty="0">
                <a:latin typeface="Arial Armenian" pitchFamily="34" charset="0"/>
              </a:rPr>
              <a:t>¨ å³ïñ³ëïÇ ³ñï³¹ñ³ÝùÇ ³é³ùáõÙÁ ëå³éáÕÇÝ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ÜÛáõÃ³Ï³Ý ¨ ýÇÝ³Ýë³Ï³Ý </a:t>
            </a:r>
            <a:r>
              <a:rPr lang="en-US" dirty="0" err="1">
                <a:latin typeface="Arial Armenian" pitchFamily="34" charset="0"/>
              </a:rPr>
              <a:t>Ñáëù»ñÇ</a:t>
            </a:r>
            <a:r>
              <a:rPr lang="en-US" dirty="0">
                <a:latin typeface="Arial Armenian" pitchFamily="34" charset="0"/>
              </a:rPr>
              <a:t> ûåïÇÙÇ½³óáõÙ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î»Õ³ÛÝ³óÙ³Ý »Õ³Ý³Ïáí ÇÝýáñÙ³óÇ³ÛÇ Ï³é³í³ñÙ³Ý Ñ³Ù³Ï³ñ·áõÙ. ÇÝýáñÙ³óÇ³Ý Ùáõïù³·ñíáõÙ ¿ Ñ³Ù³Ï³ñ· Ù»Ï ³Ý·³Ù, å³Ñå³ÝíáõÙ ¿ </a:t>
            </a:r>
            <a:r>
              <a:rPr lang="en-US" dirty="0" err="1">
                <a:latin typeface="Arial Armenian" pitchFamily="34" charset="0"/>
              </a:rPr>
              <a:t>ÝáõÛÝ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ï»ÕáõÙ</a:t>
            </a:r>
            <a:r>
              <a:rPr lang="en-US" dirty="0">
                <a:latin typeface="Arial Armenian" pitchFamily="34" charset="0"/>
              </a:rPr>
              <a:t> ¨ û·ï³·áñÍíáõÙ ¿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Ñ»ï³ùñùñí³Í ëïáñ³µ³Å³ÝáõÙÝ»ñÇ </a:t>
            </a:r>
            <a:r>
              <a:rPr lang="en-US" dirty="0" err="1">
                <a:latin typeface="Arial Armenian" pitchFamily="34" charset="0"/>
              </a:rPr>
              <a:t>ÏáÕÙÇó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1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404664"/>
            <a:ext cx="80648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MRPII ëï³Ý¹³ñïÁ å³ñáõÝ³ÏáõÙ ¿ 16 </a:t>
            </a:r>
            <a:r>
              <a:rPr lang="en-US" dirty="0" err="1">
                <a:latin typeface="Arial Armenian" pitchFamily="34" charset="0"/>
              </a:rPr>
              <a:t>ËáõÙ</a:t>
            </a:r>
            <a:r>
              <a:rPr lang="en-US" dirty="0">
                <a:latin typeface="Arial Armenian" pitchFamily="34" charset="0"/>
              </a:rPr>
              <a:t>µ ýáõÝÏóÇ³Ý»ñÇ ÝÏ³ñ³·ñáõÃÛáõÝ.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²ñï³¹ñáõÃÛ³Ý ¨ í³×³éùÇ åÉ³Ý³íáñáõÙ (sales and operation planning)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ä³Ñ³Ýç³ñÏÇ Ï³é³í³ñáõÙ (demand management)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²ñï³¹ñ³Ï³Ý åÉ³ÝÇ Ï³½ÙáõÙ (master production scheduling)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²ñï³¹ñ³ÝùÇ Ï³éáõóí³Íù³ÛÇÝ ÝÏ³ñ³ñ·ñáõÃÛáõÝ (bills of materials)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ä³ÑáõëïÇ Ï³é³í³ñáõÙ (inventory transaction subsystem)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äÉ³Ý³íáñí³Í Ù³ï³Ï³ñ³ñáõÙÝ»ñ (scheduled receipts subsystem)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²ñï³¹ñ³Ù³ëÇ Ï³é³í³ñáõÙ (shop flow control)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²ñï³¹ñ³Ï³Ý Ñ½áñáõÃÛáõÝÝ»ñÇ Ï³é³í³ñáõÙ (capacity requirement management)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º</a:t>
            </a:r>
            <a:r>
              <a:rPr lang="en-US" dirty="0" err="1">
                <a:latin typeface="Arial Armenian" pitchFamily="34" charset="0"/>
              </a:rPr>
              <a:t>ÉùÇ</a:t>
            </a:r>
            <a:r>
              <a:rPr lang="en-US" dirty="0">
                <a:latin typeface="Arial Armenian" pitchFamily="34" charset="0"/>
              </a:rPr>
              <a:t>/</a:t>
            </a:r>
            <a:r>
              <a:rPr lang="en-US" dirty="0" err="1">
                <a:latin typeface="Arial Armenian" pitchFamily="34" charset="0"/>
              </a:rPr>
              <a:t>ÙáõïùÇ</a:t>
            </a:r>
            <a:r>
              <a:rPr lang="en-US" dirty="0">
                <a:latin typeface="Arial Armenian" pitchFamily="34" charset="0"/>
              </a:rPr>
              <a:t> í»ñ³ÑëÏáõÙ (input/output control)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ÜÛáõÃ³ï»ËÝÇÏ³Ï³Ý Ù³ï³Ï³ñ³ñáõÙ (</a:t>
            </a:r>
            <a:r>
              <a:rPr lang="en-US" dirty="0" err="1">
                <a:latin typeface="Arial Armenian" pitchFamily="34" charset="0"/>
              </a:rPr>
              <a:t>purchaising</a:t>
            </a:r>
            <a:r>
              <a:rPr lang="en-US" dirty="0">
                <a:latin typeface="Arial Armenian" pitchFamily="34" charset="0"/>
              </a:rPr>
              <a:t>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è»ëáõñëÝ»ñÇ</a:t>
            </a:r>
            <a:r>
              <a:rPr lang="en-US" dirty="0">
                <a:latin typeface="Arial Armenian" pitchFamily="34" charset="0"/>
              </a:rPr>
              <a:t> µ³ßËÙ³Ý åÉ³Ý³íáñáõÙ (distribution resource planning)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²ñï³¹ñ³Ï³Ý ·</a:t>
            </a:r>
            <a:r>
              <a:rPr lang="en-US" dirty="0" err="1">
                <a:latin typeface="Arial Armenian" pitchFamily="34" charset="0"/>
              </a:rPr>
              <a:t>áñÍáÕáõÃÛáõÝÝ»ñÇ</a:t>
            </a:r>
            <a:r>
              <a:rPr lang="en-US" dirty="0">
                <a:latin typeface="Arial Armenian" pitchFamily="34" charset="0"/>
              </a:rPr>
              <a:t> åÉ³Ý³íáñáõÙ ¨ </a:t>
            </a:r>
            <a:r>
              <a:rPr lang="en-US" dirty="0" err="1">
                <a:latin typeface="Arial Armenian" pitchFamily="34" charset="0"/>
              </a:rPr>
              <a:t>ÑëÏáõÙ</a:t>
            </a:r>
            <a:r>
              <a:rPr lang="en-US" dirty="0">
                <a:latin typeface="Arial Armenian" pitchFamily="34" charset="0"/>
              </a:rPr>
              <a:t> (tooling </a:t>
            </a:r>
            <a:r>
              <a:rPr lang="en-US" dirty="0" err="1">
                <a:latin typeface="Arial Armenian" pitchFamily="34" charset="0"/>
              </a:rPr>
              <a:t>planing</a:t>
            </a:r>
            <a:r>
              <a:rPr lang="en-US" dirty="0">
                <a:latin typeface="Arial Armenian" pitchFamily="34" charset="0"/>
              </a:rPr>
              <a:t> and control)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üÇÝ³Ýë³Ï³Ý åÉ³Ý³íáñáõÙ (financial </a:t>
            </a:r>
            <a:r>
              <a:rPr lang="en-US" dirty="0" err="1">
                <a:latin typeface="Arial Armenian" pitchFamily="34" charset="0"/>
              </a:rPr>
              <a:t>planing</a:t>
            </a:r>
            <a:r>
              <a:rPr lang="en-US" dirty="0">
                <a:latin typeface="Arial Armenian" pitchFamily="34" charset="0"/>
              </a:rPr>
              <a:t>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Øá¹»É³íáñáõÙ (simulation)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¶áñÍáõÝ»áõÃÛ³Ý ³ñ¹ÛáõÝùÝ»ñÇ ·Ý³Ñ³ïáõÙ (performance measurement)</a:t>
            </a:r>
          </a:p>
        </p:txBody>
      </p:sp>
    </p:spTree>
    <p:extLst>
      <p:ext uri="{BB962C8B-B14F-4D97-AF65-F5344CB8AC3E}">
        <p14:creationId xmlns:p14="http://schemas.microsoft.com/office/powerpoint/2010/main" val="15551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188640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Armenian" pitchFamily="34" charset="0"/>
              </a:rPr>
              <a:t>MRPII ï»ËÝáÉá·Ç³Ý Ý³Ë³ï»ëáõÙ ¿ Ó»éÝ³ñÏáõÃÛ³Ý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÷áËÏ³å³ÏóáõÙ: úñÇÝ³Ï. »ñµ Ù³ñù»ÃÇÝ·³ÛÇÝ µ³ÅÇÝÁ ³åñ³ÝùÝ»ñÇ áñáß³ÏÇ ï»ë³Ï³Ýáõ ·</a:t>
            </a:r>
            <a:r>
              <a:rPr lang="en-US" dirty="0" err="1">
                <a:latin typeface="Arial Armenian" pitchFamily="34" charset="0"/>
              </a:rPr>
              <a:t>Íáí</a:t>
            </a:r>
            <a:r>
              <a:rPr lang="en-US" dirty="0">
                <a:latin typeface="Arial Armenian" pitchFamily="34" charset="0"/>
              </a:rPr>
              <a:t> í³×³éùÇ ³× ¿ åÉ³Ý³íáñáõÙ, ÇÝï»·ñí³Í ï»Õ»Ï³ïí³Ï³Ý Ï³é³í³ñÙ³Ý Ñ³Ù³Ï³ñ·Á Ñ³Ù³å³ï³ëË³Ý ËÝ¹ÇñÝ»ñ ¿ ¹ÝáõÙ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Í³é³ÛáõÃÛáõÝÝ»ñÇ ³éç¨.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b="1" dirty="0" err="1">
                <a:latin typeface="Arial Armenian" pitchFamily="34" charset="0"/>
              </a:rPr>
              <a:t>ÆÝÅ»Ý»ñÝ»ñÇÝ</a:t>
            </a:r>
            <a:r>
              <a:rPr lang="en-US" dirty="0">
                <a:latin typeface="Arial Armenian" pitchFamily="34" charset="0"/>
              </a:rPr>
              <a:t> – Ñ³Ù³å³ï³ëË³Ý ë³ñù³íáñáõÙÝ»ñÇ ³å³ÑáíáõÙ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ÜÛáõÃ³ï»ËÝÇÏ³Ï³Ý</a:t>
            </a:r>
            <a:r>
              <a:rPr lang="en-US" dirty="0">
                <a:latin typeface="Arial Armenian" pitchFamily="34" charset="0"/>
              </a:rPr>
              <a:t> Ù³ï³Ï³ñ³ñÙ³Ý µ³ÅÝÇÝ – Éñ³óáõóÇã </a:t>
            </a:r>
            <a:r>
              <a:rPr lang="en-US" dirty="0" err="1">
                <a:latin typeface="Arial Armenian" pitchFamily="34" charset="0"/>
              </a:rPr>
              <a:t>ÝÛáõÃ»ñÇ</a:t>
            </a:r>
            <a:r>
              <a:rPr lang="en-US" dirty="0">
                <a:latin typeface="Arial Armenian" pitchFamily="34" charset="0"/>
              </a:rPr>
              <a:t> ¨ Ñ³Ù³ÉñÇãÝ»ñÇ Ù³ï³Ï³ñ³ñÙ³Ý ³å³ÑáíáõÙ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Î³¹ñ»ñÇ µ³ÅÝÇÝ</a:t>
            </a:r>
            <a:r>
              <a:rPr lang="en-US" dirty="0">
                <a:latin typeface="Arial Armenian" pitchFamily="34" charset="0"/>
              </a:rPr>
              <a:t> – ³ßË³ï³Ýù³ÛÇÝ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³å³ÑáíáõÙ</a:t>
            </a:r>
          </a:p>
          <a:p>
            <a:pPr marL="7429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üÇÝ³ÝëÝ»ñÇ µ³ÅÝÇÝ</a:t>
            </a:r>
            <a:r>
              <a:rPr lang="en-US" dirty="0">
                <a:latin typeface="Arial Armenian" pitchFamily="34" charset="0"/>
              </a:rPr>
              <a:t> – ýÇÝ³Ýë³Ï³Ý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Ñ³Ù³å³ï³ëË³Ý Í³í³ÉÇ ³å³ÑáíáõÙ</a:t>
            </a:r>
          </a:p>
        </p:txBody>
      </p:sp>
      <p:pic>
        <p:nvPicPr>
          <p:cNvPr id="9218" name="Picture 2" descr="http://www.epicor.com/Cloud/PublishingImages/Epicor-Express-Manufacturing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8"/>
            <a:ext cx="4000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47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20688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MRPII Ñ³Ù³Ï³ñ·Ç ÑÝ³ñ³íáñáõÃÛáõÝÝ»ñÁ.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Ò»éÝ³ñÏáõÃÛ³Ý ·áñÍáõÝ»áõÃÛ³Ý ³ñ¹ÛáõÝùÝ»ñÇ í»ñ³µ»ñÛ³É ûå»ñ³ïÇí ÇÝýáñÙ³óÇ³ÛÇ ëï³óáõÙ ³ÙµáÕç³Ï³Ý Ïïñí³Íùáí, </a:t>
            </a:r>
            <a:r>
              <a:rPr lang="en-US" dirty="0" err="1">
                <a:latin typeface="Arial Armenian" pitchFamily="34" charset="0"/>
              </a:rPr>
              <a:t>ÇÝãå»ë</a:t>
            </a:r>
            <a:r>
              <a:rPr lang="en-US" dirty="0">
                <a:latin typeface="Arial Armenian" pitchFamily="34" charset="0"/>
              </a:rPr>
              <a:t> Ý³¨ ³é³ÝÓÇÝ å³ïí»ñÝ»ñÇ,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ï»ë³ÏÝ»ñÇ, åÉ³ÝÝ»ñÇ Ï³ï³ñÙ³Ý Ù³ë»ñáí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úå»ñ³ïÇí ÇÝýáñÙ³óÇ³ÛÇ ÑÇÙ³Ý íñ³ Çñ³Ï³Ý³óíáÕ Ó»éÝ³ñÏáõÃÛ³Ý ·áñÍáõÝ»áõÃÛ³Ý µ³½Ù³ÏáÕÙ³ÝÇ åÉ³Ý³íáñáõÙ (Ï³ñ×³Å³ÙÏ»ï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»ñÏ³ñ³Å³ÙÏ»ï, ÁÝ¹Ñ³Ýñ³óí³Í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Ù³Ýñ³Ù³ëÝ), ³ñï³¹ñ³Ï³Ý Ñ½áñáõÃÛáõÝÝ»ñÇ ¨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ÑÝ³ñ³íáñÇÝë ³ñ¹ÛáõÝ³í»ï û·ï³·áñÍÙ³Ùµ å³ïíÇñ³ïáõÝ»ñÇ å³Ñ³ÝçÝ»ñÇ ³é³í»É³·áõÛÝë µ³í³ñ³ñÙ³Ý Ýå³ï³Ïáí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ÜÛáõÃ³Ï³Ý ¨ ýÇÝ³Ýë³Ï³Ý </a:t>
            </a:r>
            <a:r>
              <a:rPr lang="en-US" dirty="0" err="1">
                <a:latin typeface="Arial Armenian" pitchFamily="34" charset="0"/>
              </a:rPr>
              <a:t>Ñáëù»ñÇ</a:t>
            </a:r>
            <a:r>
              <a:rPr lang="en-US" dirty="0">
                <a:latin typeface="Arial Armenian" pitchFamily="34" charset="0"/>
              </a:rPr>
              <a:t> ûåïÇÙÇ½³óáõÙ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ä³Ñ»ëïáõÙ ÝÛáõÃ³Ï³Ý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Í³í³ÉÝ»ñÇ ûåïÇÙÇ½³óáõÙ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àã</a:t>
            </a:r>
            <a:r>
              <a:rPr lang="en-US" dirty="0">
                <a:latin typeface="Arial Armenian" pitchFamily="34" charset="0"/>
              </a:rPr>
              <a:t> ³ñï³¹ñ³Ï³Ý Í³Ëë»ñÇ ¿³Ï³Ý Ïñ×³ïáõÙ</a:t>
            </a:r>
          </a:p>
        </p:txBody>
      </p:sp>
      <p:pic>
        <p:nvPicPr>
          <p:cNvPr id="10242" name="Picture 2" descr="http://www.saotron.ru/news/images/51981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35" y="4653136"/>
            <a:ext cx="2105025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1service.ru/upload/medialibrary/474/474ba9602e17dd1a33474aa08ee2e05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60" y="4653136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7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721727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MRPII åÉ³Ý³íáñÙ³Ý Ñ³Ù³Ï³ñ·Á µ³ÕÏ³ó³Í ¿ ÙÇ ß³ñù ÷áËÏ³å³Ïóí³Í åÉ³ÝÝ»ñÇó.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Ì³í³É³ûñ³óáõÛó³ÛÇÝ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²ñï³¹ñáõÃÛ³Ý ÑÇÙÝ³Ï³Ý åÉ³Ý-·ñ³ýÇÏ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ì³×³éùÇ åÉ³Ý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ä³ïñ³ëïÇ ³ñï³¹ñ³ÝùÇ ÃáÕ³ñÏÙ³Ý åÉ³Ý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ÜÛáõÃ³Ï³Ý å³Ñ³ÝçÝ»ñÇ åÉ³Ý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²ñï³¹ñ³Ï³Ý Ñ½áñáõÃÛáõÝÝ»ñÇ å³Ñ³ÝçÝ»ñÇ åÉ³Ý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üÇÝ³Ýë³Ï³Ý åÉ³Ý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²ÛÉMRP ï»ËÝáÉá·Ç³ÛÇ </a:t>
            </a:r>
            <a:r>
              <a:rPr lang="en-US" dirty="0" err="1">
                <a:latin typeface="Arial Armenian" pitchFamily="34" charset="0"/>
              </a:rPr>
              <a:t>ÑÇÙùáõÙ</a:t>
            </a:r>
            <a:r>
              <a:rPr lang="en-US" dirty="0">
                <a:latin typeface="Arial Armenian" pitchFamily="34" charset="0"/>
              </a:rPr>
              <a:t> ÁÝÏ³Í ¿ åÉ³ÝÝ»ñÇ </a:t>
            </a:r>
            <a:r>
              <a:rPr lang="en-US" dirty="0" smtClean="0">
                <a:latin typeface="Arial Armenian" pitchFamily="34" charset="0"/>
              </a:rPr>
              <a:t>ÑÇ»ñ³ñËÇ³Ý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544522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latin typeface="Arial Armenian" pitchFamily="34" charset="0"/>
              </a:rPr>
              <a:t>Ü»ñùÇÝ</a:t>
            </a:r>
            <a:r>
              <a:rPr lang="en-US" b="1" dirty="0">
                <a:latin typeface="Arial Armenian" pitchFamily="34" charset="0"/>
              </a:rPr>
              <a:t> Ù³Ï³ñ¹³ÏáõÙ ·</a:t>
            </a:r>
            <a:r>
              <a:rPr lang="en-US" b="1" dirty="0" err="1">
                <a:latin typeface="Arial Armenian" pitchFamily="34" charset="0"/>
              </a:rPr>
              <a:t>ïÝíáÕ</a:t>
            </a:r>
            <a:r>
              <a:rPr lang="en-US" b="1" dirty="0">
                <a:latin typeface="Arial Armenian" pitchFamily="34" charset="0"/>
              </a:rPr>
              <a:t> åÉ³ÝÝ»ñÁ </a:t>
            </a:r>
            <a:r>
              <a:rPr lang="en-US" b="1" dirty="0" err="1">
                <a:latin typeface="Arial Armenian" pitchFamily="34" charset="0"/>
              </a:rPr>
              <a:t>áñáßíáõÙ</a:t>
            </a:r>
            <a:r>
              <a:rPr lang="en-US" b="1" dirty="0">
                <a:latin typeface="Arial Armenian" pitchFamily="34" charset="0"/>
              </a:rPr>
              <a:t> »Ý »</a:t>
            </a:r>
            <a:r>
              <a:rPr lang="en-US" b="1" dirty="0" err="1">
                <a:latin typeface="Arial Armenian" pitchFamily="34" charset="0"/>
              </a:rPr>
              <a:t>ÉÝ»Éáí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í»ñÇÝ</a:t>
            </a:r>
            <a:r>
              <a:rPr lang="en-US" b="1" dirty="0">
                <a:latin typeface="Arial Armenian" pitchFamily="34" charset="0"/>
              </a:rPr>
              <a:t> Ù³Ï³ñ¹³ÏáõÙ ·</a:t>
            </a:r>
            <a:r>
              <a:rPr lang="en-US" b="1" dirty="0" err="1">
                <a:latin typeface="Arial Armenian" pitchFamily="34" charset="0"/>
              </a:rPr>
              <a:t>ïÝíáÕ</a:t>
            </a:r>
            <a:r>
              <a:rPr lang="en-US" b="1" dirty="0">
                <a:latin typeface="Arial Armenian" pitchFamily="34" charset="0"/>
              </a:rPr>
              <a:t> åÉ³ÝÝ»ñÇ µÝáõÃ³·ñÇãÝ»ñÇó: MRPII Ñ³Ù³Ï³ñ·Á MRP Ñ³Ù³Ï³ñ·Ç åÉ³Ý³íáñÙ³Ý ÷³Ï ßÕÃ³Ûáí å³ÛÙ³Ý³íáñí³Í áõÕÕ³ÏÇ ½³ñ·³óáõÙÝ ¿: 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11266" name="Picture 2" descr="http://www.asktheadmin.com/wp-content/uploads/2012/04/ERP-for-adm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421880" cy="181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33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476672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 Armenian" pitchFamily="34" charset="0"/>
              </a:rPr>
              <a:t>Ò»éÝ³ñÏáõÃÛ³Ý </a:t>
            </a:r>
            <a:r>
              <a:rPr lang="en-US" sz="2000" b="1" dirty="0" err="1">
                <a:latin typeface="Arial Armenian" pitchFamily="34" charset="0"/>
              </a:rPr>
              <a:t>é»ëáõñëÝ»ñÇ</a:t>
            </a:r>
            <a:r>
              <a:rPr lang="en-US" sz="2000" b="1" dirty="0">
                <a:latin typeface="Arial Armenian" pitchFamily="34" charset="0"/>
              </a:rPr>
              <a:t> åÉ³Ý³íáñáõÙ ERP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1700808"/>
            <a:ext cx="72728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MRP ¹³ëÇ åÉ³Ý³íáñÙ³Ý Ñ³Ù³Ï³ñ·Ç ½³ñ·³óÙ³Ý, ýÇÝ³Ýë³Ï³Ý </a:t>
            </a:r>
            <a:r>
              <a:rPr lang="en-US" sz="2000" dirty="0" err="1">
                <a:latin typeface="Arial Armenian" pitchFamily="34" charset="0"/>
              </a:rPr>
              <a:t>í»ñÉáõÍáõÃÛáõÝÝ»ñÇ</a:t>
            </a:r>
            <a:r>
              <a:rPr lang="en-US" sz="2000" dirty="0">
                <a:latin typeface="Arial Armenian" pitchFamily="34" charset="0"/>
              </a:rPr>
              <a:t>, Ï³éáõóí³Íù³ÛÇÝ Ï³é³í³ñÙ³Ý, ÑÇÙÝ³Ï³Ý </a:t>
            </a:r>
            <a:r>
              <a:rPr lang="en-US" sz="2000" dirty="0" err="1">
                <a:latin typeface="Arial Armenian" pitchFamily="34" charset="0"/>
              </a:rPr>
              <a:t>ÙÇçáóÝ»ñÇ</a:t>
            </a:r>
            <a:r>
              <a:rPr lang="en-US" sz="2000" dirty="0">
                <a:latin typeface="Arial Armenian" pitchFamily="34" charset="0"/>
              </a:rPr>
              <a:t> Ñ³ßí³éÙ³Ý ³ñ¹ÛáõÝùáõÙ ³é³ç³ó³í ERP ÏáÝó»åóÇ³Ý:</a:t>
            </a:r>
          </a:p>
          <a:p>
            <a:pPr algn="just"/>
            <a:r>
              <a:rPr lang="en-US" sz="2000" b="1" dirty="0">
                <a:latin typeface="Arial Armenian" pitchFamily="34" charset="0"/>
              </a:rPr>
              <a:t>ERP-Ý (Enterprise-wide Recourses Planning) </a:t>
            </a:r>
            <a:r>
              <a:rPr lang="en-US" sz="2000" dirty="0">
                <a:latin typeface="Arial Armenian" pitchFamily="34" charset="0"/>
              </a:rPr>
              <a:t>Ó»éÝ³ñÏáõÃÛ³Ý ³ñï³¹ñ³Ï³Ý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ýÇÝ³Ýë³Ï³Ý </a:t>
            </a:r>
            <a:r>
              <a:rPr lang="en-US" sz="2000" dirty="0" err="1">
                <a:latin typeface="Arial Armenian" pitchFamily="34" charset="0"/>
              </a:rPr>
              <a:t>é»ëáõñëÝ»ñÇ</a:t>
            </a:r>
            <a:r>
              <a:rPr lang="en-US" sz="2000" dirty="0">
                <a:latin typeface="Arial Armenian" pitchFamily="34" charset="0"/>
              </a:rPr>
              <a:t> Ñ³ßí³éÙ³Ý, ÑëÏÙ³Ý, åÉ³Ý³íáñÙ³Ý ¨ Ï³é³í³ñÙ³Ý ËÝ¹ÇñÝ»ñÇ Ñ³Ù³Ï³ñ·í³Í ÉáõÍÙ³Ý ÏáÝó»åóÇ³ ¿:</a:t>
            </a:r>
          </a:p>
          <a:p>
            <a:pPr algn="just"/>
            <a:r>
              <a:rPr lang="en-US" sz="2000" b="1" dirty="0">
                <a:latin typeface="Arial Armenian" pitchFamily="34" charset="0"/>
              </a:rPr>
              <a:t>ERP</a:t>
            </a:r>
            <a:r>
              <a:rPr lang="en-US" sz="2000" dirty="0">
                <a:latin typeface="Arial Armenian" pitchFamily="34" charset="0"/>
              </a:rPr>
              <a:t> Ñ³Ù³Ï³ñ·Á ÇÝï»·ñí³Í ï»Õ»Ï³ïí³Ï³Ý Ñ³Ù³Ï³ñ· ¿, </a:t>
            </a:r>
            <a:r>
              <a:rPr lang="en-US" sz="2000" dirty="0" err="1">
                <a:latin typeface="Arial Armenian" pitchFamily="34" charset="0"/>
              </a:rPr>
              <a:t>áñÁ</a:t>
            </a:r>
            <a:r>
              <a:rPr lang="en-US" sz="2000" dirty="0">
                <a:latin typeface="Arial Armenian" pitchFamily="34" charset="0"/>
              </a:rPr>
              <a:t> ÑÝ³ñ³íáñáõÃÛáõÝ ¿ </a:t>
            </a:r>
            <a:r>
              <a:rPr lang="en-US" sz="2000" dirty="0" err="1">
                <a:latin typeface="Arial Armenian" pitchFamily="34" charset="0"/>
              </a:rPr>
              <a:t>ÁÝÓ»éáõÙ</a:t>
            </a:r>
            <a:r>
              <a:rPr lang="en-US" sz="2000" dirty="0">
                <a:latin typeface="Arial Armenian" pitchFamily="34" charset="0"/>
              </a:rPr>
              <a:t> Ó»éÝ³ñÏáõÃÛ³Ý ÑÇÙÝ³Ï³Ý ïÝï»ë³Ï³Ý ·áñÍáõÝ»áõÃÛ³Ý Ñ³ßí³éÙ³Ý, åÉ³Ý³íáñÙ³Ý, Ï³é³í³ñÙ³Ý, í»ñ³ÑëÏÙ³Ý ÁÝ¹Ñ³Ýáõñ ³íïáÙ³ï³óí³Í ÙÇç³í³Ûñ </a:t>
            </a:r>
            <a:r>
              <a:rPr lang="en-US" sz="2000" dirty="0" err="1">
                <a:latin typeface="Arial Armenian" pitchFamily="34" charset="0"/>
              </a:rPr>
              <a:t>ëï»ÕÍ»É</a:t>
            </a:r>
            <a:r>
              <a:rPr lang="en-US" sz="2000" dirty="0">
                <a:latin typeface="Arial Armenian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5140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980728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70-³Ï³ÝÝ»ñÇ ëÏ½µÇÝ ERP-Ý ¹³ñÓ³í Ï³é³í³ñÙ³Ý Ñ³Ù³ßË³ñÑ³ÛÇÝ ëï³Ý¹³ñï, </a:t>
            </a:r>
            <a:r>
              <a:rPr lang="en-US" sz="2000" dirty="0" err="1">
                <a:latin typeface="Arial Armenian" pitchFamily="34" charset="0"/>
              </a:rPr>
              <a:t>áñÝ</a:t>
            </a:r>
            <a:r>
              <a:rPr lang="en-US" sz="2000" dirty="0">
                <a:latin typeface="Arial Armenian" pitchFamily="34" charset="0"/>
              </a:rPr>
              <a:t> ûÅ³Ý¹³ÏíáõÙ ¿ ³ñï³¹ñáõÃÛ³Ý ¨ å³ÑáõëïÝ»ñÇ Ï³é³í³ñÙ³Ý ³Ù»ñÇÏÛ³Ý Ñ³ë³ñ³ÏáõÃÛ³Ý (APICS – www.apics.org)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 smtClean="0">
                <a:latin typeface="Arial Armenian" pitchFamily="34" charset="0"/>
              </a:rPr>
              <a:t>:</a:t>
            </a:r>
          </a:p>
          <a:p>
            <a:pPr algn="just"/>
            <a:endParaRPr lang="en-US" sz="2000" dirty="0">
              <a:latin typeface="Arial Armenian" pitchFamily="34" charset="0"/>
            </a:endParaRPr>
          </a:p>
          <a:p>
            <a:pPr marL="292100" algn="just"/>
            <a:r>
              <a:rPr lang="en-US" sz="2000" dirty="0">
                <a:latin typeface="Arial Armenian" pitchFamily="34" charset="0"/>
              </a:rPr>
              <a:t>¸³ë³Ï³Ý ERP Ñ³Ù³Ï³ñ·áõÙ Ï³ñáÕ »Ý Ý»ñ³éí»É Ñ»ï¨Û³É »ÝÃ³Ñ³Ù³Ï³ñ·»ñÁ</a:t>
            </a:r>
            <a:r>
              <a:rPr lang="en-US" sz="2000" dirty="0" smtClean="0">
                <a:latin typeface="Arial Armenian" pitchFamily="34" charset="0"/>
              </a:rPr>
              <a:t>՝</a:t>
            </a:r>
          </a:p>
          <a:p>
            <a:pPr algn="just"/>
            <a:endParaRPr lang="en-US" sz="2000" dirty="0">
              <a:latin typeface="Arial Armenian" pitchFamily="34" charset="0"/>
            </a:endParaRP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²ñï³¹ñáõÃÛáõÝ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Ø³ï³Ï³ñ³ñáõÙ ¨ ëå³éáõÙ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ä³ÑáõëïÝ»ñÇ Ï³é³í³ñáõÙ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ê³ñù³íáñáõÙÝ»ñÇ ï»Ëëå³ë³ñÏáõÙ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²ñï³¹ñ³ÝùÇ Ñ»ïí³×³éù³ÛÇÝ ëå³ë³ñÏáõÙ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Î³¹ñ»ñ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¶Çï³Ï³Ý Ñ»ï³½áïáõÃÛáõÝÝ»ñ</a:t>
            </a:r>
          </a:p>
          <a:p>
            <a:pPr marL="800100" lvl="0" indent="-342900" algn="just">
              <a:buFont typeface="Arial" pitchFamily="34" charset="0"/>
              <a:buChar char="•"/>
            </a:pPr>
            <a:r>
              <a:rPr lang="en-US" sz="2000" b="1" dirty="0">
                <a:latin typeface="Arial Armenian" pitchFamily="34" charset="0"/>
              </a:rPr>
              <a:t>üÇÝ³ÝëÝ»ñ</a:t>
            </a:r>
          </a:p>
        </p:txBody>
      </p:sp>
      <p:pic>
        <p:nvPicPr>
          <p:cNvPr id="4098" name="Picture 2" descr="http://www.igrekk.ru/assets/images/EnterpriseResourcePlan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43" y="4941168"/>
            <a:ext cx="266536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476672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06400" algn="l"/>
              </a:tabLst>
            </a:pPr>
            <a:r>
              <a:rPr lang="en-US" dirty="0" smtClean="0">
                <a:latin typeface="Arial Armenian" pitchFamily="34" charset="0"/>
              </a:rPr>
              <a:t>	ERP </a:t>
            </a:r>
            <a:r>
              <a:rPr lang="en-US" dirty="0">
                <a:latin typeface="Arial Armenian" pitchFamily="34" charset="0"/>
              </a:rPr>
              <a:t>Ñ³Ù³Ï³ñ·Ç </a:t>
            </a:r>
            <a:r>
              <a:rPr lang="en-US" dirty="0" err="1">
                <a:latin typeface="Arial Armenian" pitchFamily="34" charset="0"/>
              </a:rPr>
              <a:t>ÇÝï</a:t>
            </a:r>
            <a:r>
              <a:rPr lang="en-US" dirty="0">
                <a:latin typeface="Arial Armenian" pitchFamily="34" charset="0"/>
              </a:rPr>
              <a:t>»·</a:t>
            </a:r>
            <a:r>
              <a:rPr lang="en-US" dirty="0" err="1">
                <a:latin typeface="Arial Armenian" pitchFamily="34" charset="0"/>
              </a:rPr>
              <a:t>ñáõÙÁ</a:t>
            </a:r>
            <a:r>
              <a:rPr lang="en-US" dirty="0">
                <a:latin typeface="Arial Armenian" pitchFamily="34" charset="0"/>
              </a:rPr>
              <a:t> B2B ¨ B2C Ñ³Ù³Ï³ñ·»ñÇÝ Ó»éÝ³ñÏáõÃÛ³Ý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Ï³é³í³ñÙ³Ý ï»ËÝáÉá·Ç³Ý»ñÇ ½³ñ·³óÙ³Ý µÝ³Ï³ÝáÝ ¿ï³å ¿: B2B </a:t>
            </a:r>
            <a:r>
              <a:rPr lang="en-US" dirty="0" err="1">
                <a:latin typeface="Arial Armenian" pitchFamily="34" charset="0"/>
              </a:rPr>
              <a:t>ë»ÏïáñÇ</a:t>
            </a:r>
            <a:r>
              <a:rPr lang="en-US" dirty="0">
                <a:latin typeface="Arial Armenian" pitchFamily="34" charset="0"/>
              </a:rPr>
              <a:t> Ñ³Ù³Ï³ñ·»ñÇ՝ Ù³ëÝ³íáñ³å»ë ÇÝï»ñÝ»ï³ÛÇÝ ÏáÙ»ñóÇ³ Ñ³Ù³Ï³ñ·Ç </a:t>
            </a:r>
            <a:r>
              <a:rPr lang="en-US" dirty="0" err="1">
                <a:latin typeface="Arial Armenian" pitchFamily="34" charset="0"/>
              </a:rPr>
              <a:t>ëï»ÕÍáõÙÝ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Ý»ñ¹ñáõÙÁ ³é³í»É ³ñ¹ÛáõÝ³í»ï »Ý ¹³éÝáõÙ, »ñµ ³Û¹ Ñ³Ù³Ï³ñ·»ñÁ ÇÝï»·ñí³Í »Ý Ïáñåáñ³ïÇí µÇ½Ý»ë ·áñÍÁÝÃ³óÝ»ñáõÙ ¨ Ñ³Ù³å³ï³ëË³Ý³µ³ñ Ý»ñ³éí³Í »Ý ERP Ñ³Ù³Ï³ñ·»ñáõÙ:</a:t>
            </a:r>
          </a:p>
          <a:p>
            <a:pPr algn="just">
              <a:tabLst>
                <a:tab pos="406400" algn="l"/>
                <a:tab pos="635000" algn="l"/>
              </a:tabLst>
            </a:pPr>
            <a:r>
              <a:rPr lang="en-US" dirty="0" smtClean="0">
                <a:latin typeface="Arial Armenian" pitchFamily="34" charset="0"/>
              </a:rPr>
              <a:t>	Ø³ï³Ï³ñ³ñÝ»ñÇ </a:t>
            </a:r>
            <a:r>
              <a:rPr lang="en-US" dirty="0">
                <a:latin typeface="Arial Armenian" pitchFamily="34" charset="0"/>
              </a:rPr>
              <a:t>¨ ëå³éáÕÝ»ñÇ ERP Ñ³Ù³Ï³ñ·»ñÇ ÷áËÏ³å³ÏóáõÙÁ ÙÇçÏáñåáñ³ïÇí Ù³Ï³ñ¹³ÏáõÙ ³å³ÑáííáõÙ ¿ ¿É»ÏïñáÝ³ÛÇÝ ÏáÙ»ñóÇ³ÛÇ B2B Ñ³Ù³Ï³ñ·»ñÇ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՝ 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êå³éÙ³Ý ¿É»ÏïñáÝ³ÛÇÝ Ñ³Ù³Ï³ñ· (e-distribution)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Ø³ï³Ï³ñ³ñÙ³Ý ¿É»ÏïñáÝ³ÛÇÝ Ñ³Ù³Ï³ñ·»ñ </a:t>
            </a:r>
          </a:p>
          <a:p>
            <a:pPr marL="342900" lvl="0" algn="just"/>
            <a:r>
              <a:rPr lang="en-US" dirty="0" smtClean="0">
                <a:latin typeface="Arial Armenian" pitchFamily="34" charset="0"/>
              </a:rPr>
              <a:t>(</a:t>
            </a:r>
            <a:r>
              <a:rPr lang="en-US" dirty="0">
                <a:latin typeface="Arial Armenian" pitchFamily="34" charset="0"/>
              </a:rPr>
              <a:t>e-procurement)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¾É»ÏïñáÝ³ÛÇÝ ³é¨ïñ³ÛÇÝ Ññ³å³ñ³ÏÝ»ñ (e-marketplace)</a:t>
            </a:r>
          </a:p>
        </p:txBody>
      </p:sp>
      <p:sp>
        <p:nvSpPr>
          <p:cNvPr id="5" name="Rectangle 4"/>
          <p:cNvSpPr/>
          <p:nvPr/>
        </p:nvSpPr>
        <p:spPr>
          <a:xfrm>
            <a:off x="971600" y="5085184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ø³ÝÇ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¿É»ÏïñáÝ³ÛÇÝ ³é¨ïñ³ÛÇÝ Ññ³å³ñ³ÏÁ,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B2B ¿É»ÏïñáÝ³ÛÇÝ ÏáÙ»ñóÇ³ÛÇ Ñ³Ù³Ï³ñ· ÑÝ³ñ³íáñáõÃÛáõÝ ¿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 ßáõÏ³ÛÇ </a:t>
            </a:r>
            <a:r>
              <a:rPr lang="en-US" dirty="0" err="1">
                <a:latin typeface="Arial Armenian" pitchFamily="34" charset="0"/>
              </a:rPr>
              <a:t>ëáõµÛ»ÏïÝ»ñÇ</a:t>
            </a:r>
            <a:r>
              <a:rPr lang="en-US" dirty="0">
                <a:latin typeface="Arial Armenian" pitchFamily="34" charset="0"/>
              </a:rPr>
              <a:t>՝ Ù³ï³Ï³ñ³ñÝ»ñÇ ¨ ëå³éáÕÝ»ñÇ áõÕÕ³ÏÇ Ñ³Ù³·áñÍ³ÏóáõÃÛ³Ý, ³å³ ³ÛÝ Ï³ñáÕ ¿ Ñ³Ý¹Çë³Ý³É Ý³¨ ßáõÏ³ÛÇ </a:t>
            </a:r>
            <a:r>
              <a:rPr lang="en-US" dirty="0" err="1">
                <a:latin typeface="Arial Armenian" pitchFamily="34" charset="0"/>
              </a:rPr>
              <a:t>ëáõµÛ»ÏïÝ»ñÇ</a:t>
            </a:r>
            <a:r>
              <a:rPr lang="en-US" dirty="0">
                <a:latin typeface="Arial Armenian" pitchFamily="34" charset="0"/>
              </a:rPr>
              <a:t> ERP Ñ³Ù³Ï³ñ·»ñÇ ÙÇ³ëÝ³Ï³Ý ÇÝï»·ñÙ³Ý </a:t>
            </a:r>
            <a:r>
              <a:rPr lang="en-US" dirty="0" err="1" smtClean="0">
                <a:latin typeface="Arial Armenian" pitchFamily="34" charset="0"/>
              </a:rPr>
              <a:t>ÑÇÙù</a:t>
            </a:r>
            <a:r>
              <a:rPr lang="en-US" dirty="0" smtClean="0">
                <a:latin typeface="Arial Armenian" pitchFamily="34" charset="0"/>
              </a:rPr>
              <a:t>: 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6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ecommerce.zartnir.net/sites/ERP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75" y="332656"/>
            <a:ext cx="5571961" cy="630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8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054720"/>
              </p:ext>
            </p:extLst>
          </p:nvPr>
        </p:nvGraphicFramePr>
        <p:xfrm>
          <a:off x="1547664" y="404666"/>
          <a:ext cx="6984776" cy="6193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8488"/>
                <a:gridCol w="3486288"/>
              </a:tblGrid>
              <a:tr h="268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²é³í»ÉáõÃÛáõÝÝ»ñ</a:t>
                      </a:r>
                      <a:endParaRPr lang="en-US" sz="16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Â»ñáõÃÛáõÝÝ»ñ</a:t>
                      </a:r>
                      <a:endParaRPr lang="en-US" sz="16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931" marR="12931" marT="12931" marB="12931"/>
                </a:tc>
              </a:tr>
              <a:tr h="12031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²ñï³¹ñáÕ³Ï³ÝáõÃÛ³Ý ³í»É³óÙ³Ý Ñ³ßíÇÝ ÇÝùÝ³ñÅ»ùÇ Ýí³½»óáõÙ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ä³ïíÇñ³ïáõÇ ¨ Ù³ï³Ï³ñ³ñÇ ï»Õ»Ï³ïí³Ï³Ý Ñ³Ù³Ï³ñ·»ñÇ ÙÇç¨ ë»ñï Ï³å»ñÇ µ³ó³Ï³ÛáõÃÛáõÝÁ ÃáõÛÉ ¿ ï³ÉÇë å³ïíÇñ³ïáõÇÝ Ñ³Ý·Çëï ÷áË»É Ù³ï³Ï³ñ³ñÇÝ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  <a:tr h="5024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²åñ³ÝùÇ ßáõÏ³ Ñ³Ý»Éáõ Å³Ù³Ý³ÏÇ Ýí³½»óáõÙ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¶áñÍ³éáõÛÃÝ»ñÁ ë³ÑÙ³Ý³÷³Ïí³Í »Ý ÙÇ³ÛÝ ³ñï³¹ñáõÃÛ³Ùµ ¨ Ï³é³í³ñÙ³Ùµ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  <a:tr h="5024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²ñï³¹ñ³Ï³Ý ·áñÍÁÝÃ³óÝ»ñÇ ù³Ý³ÏÇ ¨ ³ñï³¹ñ³Ï³Ý Ëáï³ÝÇ Ïñ×³ïáõÙ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algn="l"/>
                      <a:endParaRPr lang="en-US" sz="1050">
                        <a:effectLst/>
                        <a:latin typeface="Arial Armenian" pitchFamily="34" charset="0"/>
                      </a:endParaRPr>
                    </a:p>
                  </a:txBody>
                  <a:tcPr marL="12931" marR="12931" marT="12931" marB="12931"/>
                </a:tc>
              </a:tr>
              <a:tr h="26893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ä³ÑáõëïÝ»ñÇ Ýí³½»óáõÙ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algn="l"/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</a:txBody>
                  <a:tcPr marL="12931" marR="12931" marT="12931" marB="12931"/>
                </a:tc>
              </a:tr>
              <a:tr h="26893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²ñï³¹ñ³ÝùÇ áñ³ÏÇ µ³ñÓñ³óáõÙ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algn="l"/>
                      <a:endParaRPr lang="en-US" sz="1050" dirty="0">
                        <a:effectLst/>
                        <a:latin typeface="Arial Armenian" pitchFamily="34" charset="0"/>
                      </a:endParaRPr>
                    </a:p>
                  </a:txBody>
                  <a:tcPr marL="12931" marR="12931" marT="12931" marB="12931"/>
                </a:tc>
              </a:tr>
              <a:tr h="14367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Ô»Ï³í³ñáõÃÛ³Ý Çñ³½»Ïí³ÍáõÃÛ³Ý Ù³Ï³ñ¹³ÏÇ ³× (µÇ½Ý»ëÇ ½³ñ·³óÙ³Ý ¨ ó³ÝÏ³ó³Í ·áñÍáÕáõÃÛáõÝÝ»ñÇ Ù³ëáí áñáßáõÙÝ»ñ ÁÝ¹áõÝ»Éáõ Ñ³Ù³ñ ³ÝÑñ³Å»ßï ïíÛ³ÉÝ»ñÁ ·ïÝíáõÙ »Ý ÇÝýáñÙ³óÇ³ÛÇ å³Ñå³ÝÙ³Ý ÙÇ³ëÝ³Ï³Ý Ñ³Ù³Ï³ñ·áõÙ)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  <a:tr h="5024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äÉ³Ý³íáñÙ³Ý ¨ Ï³ÝË³ï»ëáõÙÝ»ñÇ áñ³ÏÇ µ³ñÓñ³óáõÙ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  <a:tr h="7360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Ò»éÝ³ñÏáõÃÛ³Ý µÇ½Ý»ë ·áñÍÁÝÃ³óÝ»ñÇ ÷³ëï³ÃÕÃ³íáñáõÙ, áñÝ ³å³Ñáí³·ñáõÙ ¿ ·áñÍ³éÝ³Ï³Ý ëË³ÉÝ»ñÇó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  <a:tr h="5024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 Armenian" pitchFamily="34" charset="0"/>
                        </a:rPr>
                        <a:t>ÆÝï»·ñ³óÇ³ (Ó»éÝ³ñÏáõÃÛ³Ý µáÉáñ ëïáñ³µ³Å³ÝáõÙÝ»ñÁ Ï³åí³Í »Ý ÙÇÙÛ³Ýó)</a:t>
                      </a:r>
                      <a:endParaRPr lang="en-US" sz="105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</a:endParaRPr>
                    </a:p>
                  </a:txBody>
                  <a:tcPr marL="12931" marR="12931" marT="12931" marB="1293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8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92696"/>
            <a:ext cx="73448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Arial Armenian" pitchFamily="34" charset="0"/>
              </a:rPr>
              <a:t>ì»ñçÇÝ</a:t>
            </a:r>
            <a:r>
              <a:rPr lang="en-US" sz="2000" dirty="0">
                <a:latin typeface="Arial Armenian" pitchFamily="34" charset="0"/>
              </a:rPr>
              <a:t> Å³Ù³Ý³ÏÝ»ñáõÙ ÙÇ ß³ñù Ñ»ÕÇÝ³ÏÝ»ñ (³Û¹ </a:t>
            </a:r>
            <a:r>
              <a:rPr lang="en-US" sz="2000" dirty="0" err="1">
                <a:latin typeface="Arial Armenian" pitchFamily="34" charset="0"/>
              </a:rPr>
              <a:t>ÃíáõÙ</a:t>
            </a:r>
            <a:r>
              <a:rPr lang="en-US" sz="2000" dirty="0">
                <a:latin typeface="Arial Armenian" pitchFamily="34" charset="0"/>
              </a:rPr>
              <a:t> Gartner Group Ï³½Ù³Ï»ñåáõÃÛ³Ý Ù³ëÝ³·»ïÝ»ñÁ) </a:t>
            </a:r>
            <a:r>
              <a:rPr lang="en-US" sz="2000" dirty="0" err="1">
                <a:latin typeface="Arial Armenian" pitchFamily="34" charset="0"/>
              </a:rPr>
              <a:t>ËáëáõÙ</a:t>
            </a:r>
            <a:r>
              <a:rPr lang="en-US" sz="2000" dirty="0">
                <a:latin typeface="Arial Armenian" pitchFamily="34" charset="0"/>
              </a:rPr>
              <a:t> »Ý Ïáñåáñ³ïÇí ï»Õ»Ï³ïí³Ï³Ý Ñ³Ù³Ï³ñ·»ñÇ </a:t>
            </a:r>
            <a:r>
              <a:rPr lang="en-US" sz="2000" dirty="0" err="1">
                <a:latin typeface="Arial Armenian" pitchFamily="34" charset="0"/>
              </a:rPr>
              <a:t>Ýáñ</a:t>
            </a:r>
            <a:r>
              <a:rPr lang="en-US" sz="2000" dirty="0">
                <a:latin typeface="Arial Armenian" pitchFamily="34" charset="0"/>
              </a:rPr>
              <a:t> ERPII (Enterprise Recourses and Relationship Processing) Ò»éÝ³ñÏáõÃÛ³Ý </a:t>
            </a:r>
            <a:r>
              <a:rPr lang="en-US" sz="2000" dirty="0" err="1">
                <a:latin typeface="Arial Armenian" pitchFamily="34" charset="0"/>
              </a:rPr>
              <a:t>è»ëáõñëÝ»ñÇ</a:t>
            </a:r>
            <a:r>
              <a:rPr lang="en-US" sz="2000" dirty="0">
                <a:latin typeface="Arial Armenian" pitchFamily="34" charset="0"/>
              </a:rPr>
              <a:t> ¨ Î³å»ñÇ Îáñåáñ³ïÇí Î³é³í³ñÙ³Ý ÏáÝó»åóÇ³ÛÇ ³é³ç³óÙ³Ý Ù³ëÇÝ: </a:t>
            </a:r>
            <a:r>
              <a:rPr lang="en-US" sz="2000" dirty="0" err="1">
                <a:latin typeface="Arial Armenian" pitchFamily="34" charset="0"/>
              </a:rPr>
              <a:t>Üáñ</a:t>
            </a:r>
            <a:r>
              <a:rPr lang="en-US" sz="2000" dirty="0">
                <a:latin typeface="Arial Armenian" pitchFamily="34" charset="0"/>
              </a:rPr>
              <a:t> ÏáÝó»åóÇ³ÛÇ ÑÇÙÝ³Ï³Ý ïñ³Ù³µ³ÝáõÃÛáõÝÁ Ó»éÝ³ñÏáõÃÛ³Ý </a:t>
            </a:r>
            <a:r>
              <a:rPr lang="en-US" sz="2000" dirty="0" err="1">
                <a:latin typeface="Arial Armenian" pitchFamily="34" charset="0"/>
              </a:rPr>
              <a:t>Ý»ñùÇÝ</a:t>
            </a:r>
            <a:r>
              <a:rPr lang="en-US" sz="2000" dirty="0">
                <a:latin typeface="Arial Armenian" pitchFamily="34" charset="0"/>
              </a:rPr>
              <a:t> µÇ½Ý»ë ·áñÍÁÝÃ³óÝ»ñÇ ³íïáÙ³ï³óÙ³Ý ¨ ûåïÇÙÇ½³óÙ³Ý ßñç³Ý³ÏÝ»ñÇó ¹áõñë ·³ÉÝ ¿: ²ÛÝáõ³Ù»Ý³ÛÝÇí ïíÛ³É ÏáÝó»åóÇ³Ý Ý³ËÏÇÝáõÙ Ùß³Ïí³Í CSRP ÏáÝó»åóÇ³ÛÇ Ù³ëÝ³íáñ ¹»åù»ñÇó ¿ Ñ³Ý¹Çë³ÝáõÙ:</a:t>
            </a:r>
          </a:p>
        </p:txBody>
      </p:sp>
      <p:pic>
        <p:nvPicPr>
          <p:cNvPr id="7170" name="Picture 2" descr="http://bizxc.com/wp-content/uploads/2010/03/small-business-ERP-syst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478348"/>
            <a:ext cx="2376264" cy="239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488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1529</Words>
  <Application>Microsoft Office PowerPoint</Application>
  <PresentationFormat>On-screen Show (4:3)</PresentationFormat>
  <Paragraphs>131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Armenian</vt:lpstr>
      <vt:lpstr>Calibri</vt:lpstr>
      <vt:lpstr>Times New Roman</vt:lpstr>
      <vt:lpstr>Office Theme</vt:lpstr>
      <vt:lpstr>Ò»éÝ³ñÏáõÃÛ³Ý é»ëáõñëÝ»ñÇ Ï³é³í³ñÙ³Ý ³íïáÙ³ï³óí³Í Ñ³Ù³Ï³ñ·»ñ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Harutyun</cp:lastModifiedBy>
  <cp:revision>63</cp:revision>
  <dcterms:created xsi:type="dcterms:W3CDTF">2012-10-27T18:12:22Z</dcterms:created>
  <dcterms:modified xsi:type="dcterms:W3CDTF">2014-02-27T06:29:40Z</dcterms:modified>
</cp:coreProperties>
</file>