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622" autoAdjust="0"/>
  </p:normalViewPr>
  <p:slideViewPr>
    <p:cSldViewPr>
      <p:cViewPr>
        <p:scale>
          <a:sx n="75" d="100"/>
          <a:sy n="75" d="100"/>
        </p:scale>
        <p:origin x="-996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8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5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98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5835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3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D51A-242B-4766-8C8A-961EA91A8934}" type="datetimeFigureOut">
              <a:rPr lang="ru-RU" smtClean="0"/>
              <a:pPr/>
              <a:t>16.12.2012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6DFA-897F-4CB2-BB7D-43678A5018F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496" y="2132856"/>
            <a:ext cx="8784976" cy="194421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 Armenian" pitchFamily="34" charset="0"/>
              </a:rPr>
              <a:t>¾É»ÏïñáÝ³ÛÇÝ ÏáÙ»ñóÇ³ÛÇ Ñ³Ù³Ï³ñ·»ñÁ B2B Ñ³ïí³ÍáõÙ</a:t>
            </a:r>
          </a:p>
        </p:txBody>
      </p:sp>
      <p:pic>
        <p:nvPicPr>
          <p:cNvPr id="3" name="Picture 2" descr="F:\Education\e-commerce\Images\netiket-300x2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02472"/>
            <a:ext cx="28575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0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164" y="548680"/>
            <a:ext cx="8145164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 Armenian" pitchFamily="34" charset="0"/>
              </a:rPr>
              <a:t>²é¨ïñ³ÛÇÝ B2B Ñ³Ù³Ï³ñ·»ñ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39900" y="1541691"/>
            <a:ext cx="75525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dirty="0" smtClean="0">
                <a:latin typeface="Arial Armenian" pitchFamily="34" charset="0"/>
              </a:rPr>
              <a:t>B2B </a:t>
            </a:r>
            <a:r>
              <a:rPr lang="en-US" dirty="0">
                <a:latin typeface="Arial Armenian" pitchFamily="34" charset="0"/>
              </a:rPr>
              <a:t>Ñ³ïí³ÍáõÙ, ¿É»ÏïñáÝ³ÛÇÝ ÏáÙ»ñóÇ³ÛÇ Ñ³Ù³Ï³ñ·»ñÁ Ý³Ë³ï»ëí³Í »Ý Ù³ï³Ï³ñ³ñÝ»ñÇ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ëå³éáÕÝ»ñÇ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µÇ½Ý»ë Ñ³ñ³µ»ñáõÃÛáõÝÝ»ñÇ ³å³ÑáíÙ³Ý, ëå³éÙ³Ý ¨ ÝÛáõÃ³ï»ËÝÇÏ³Ï³Ý Ù³ï³Ï³ñ³ñÙ³Ý ËÝ¹ÇñÝ»ñÁ </a:t>
            </a:r>
            <a:r>
              <a:rPr lang="en-US" dirty="0" err="1">
                <a:latin typeface="Arial Armenian" pitchFamily="34" charset="0"/>
              </a:rPr>
              <a:t>ÉáõÍ»Éáõ</a:t>
            </a:r>
            <a:r>
              <a:rPr lang="en-US" dirty="0">
                <a:latin typeface="Arial Armenian" pitchFamily="34" charset="0"/>
              </a:rPr>
              <a:t> Ýå³ï³Ïáí:</a:t>
            </a:r>
          </a:p>
          <a:p>
            <a:pPr algn="just"/>
            <a:r>
              <a:rPr lang="en-US" dirty="0">
                <a:latin typeface="Arial Armenian" pitchFamily="34" charset="0"/>
              </a:rPr>
              <a:t>²åñ³Ýù³ßñç³Ý³éáõÃÛ³Ý ·áñÍÁÝÃ³óáõÙ Ù³ëÝ³ÏóáõÙ »Ý ÑÇÝ· ïÝï»ëí³ñáÕ </a:t>
            </a:r>
            <a:r>
              <a:rPr lang="en-US" dirty="0" err="1">
                <a:latin typeface="Arial Armenian" pitchFamily="34" charset="0"/>
              </a:rPr>
              <a:t>ëáõµÛ»Ïï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Ï³½ÙáõÙ »Ý Ñ»ï¨Û³É ßÕÃ³Ý. </a:t>
            </a:r>
          </a:p>
          <a:p>
            <a:pPr algn="just"/>
            <a:endParaRPr lang="en-US" dirty="0">
              <a:latin typeface="Arial Armenian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434" y="3573016"/>
            <a:ext cx="7311302" cy="53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39900" y="4437112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dirty="0" smtClean="0">
                <a:latin typeface="Arial Armenian" pitchFamily="34" charset="0"/>
              </a:rPr>
              <a:t>²Ûë </a:t>
            </a:r>
            <a:r>
              <a:rPr lang="en-US" dirty="0">
                <a:latin typeface="Arial Armenian" pitchFamily="34" charset="0"/>
              </a:rPr>
              <a:t>ßÕÃ³ÛáõÙ å³ñï³¹Çñ ¿ ÙÇ³ÛÝ ³é³çÇÝ ¨ </a:t>
            </a:r>
            <a:r>
              <a:rPr lang="en-US" dirty="0" err="1">
                <a:latin typeface="Arial Armenian" pitchFamily="34" charset="0"/>
              </a:rPr>
              <a:t>í»ñçÇÝ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ëáõµÛ»ÏïÝ»ñÇ</a:t>
            </a:r>
            <a:r>
              <a:rPr lang="en-US" dirty="0">
                <a:latin typeface="Arial Armenian" pitchFamily="34" charset="0"/>
              </a:rPr>
              <a:t> Ù³ëÝ³ÏóáõÃÛáõÝÁ: ÞÕÃ³Ûáí ÷áËÏ³å³Ïóí³Í </a:t>
            </a:r>
            <a:r>
              <a:rPr lang="en-US" dirty="0" err="1">
                <a:latin typeface="Arial Armenian" pitchFamily="34" charset="0"/>
              </a:rPr>
              <a:t>ëáõµÛ»ÏïÝ»ñÇ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÷áËÑ³ñ³µ»ñáõÃÛáõÝÝ»ñÁ </a:t>
            </a:r>
            <a:r>
              <a:rPr lang="en-US" dirty="0" err="1">
                <a:latin typeface="Arial Armenian" pitchFamily="34" charset="0"/>
              </a:rPr>
              <a:t>áõÝ»Ý</a:t>
            </a:r>
            <a:r>
              <a:rPr lang="en-US" dirty="0">
                <a:latin typeface="Arial Armenian" pitchFamily="34" charset="0"/>
              </a:rPr>
              <a:t> ¿É»ÏïñáÝ³ÛÇÝ ÏáÙ»ñóÇ³ÛÇ Ï³½Ù³Ï»ñåÙ³Ý </a:t>
            </a:r>
            <a:r>
              <a:rPr lang="en-US" dirty="0" err="1">
                <a:latin typeface="Arial Armenian" pitchFamily="34" charset="0"/>
              </a:rPr>
              <a:t>ÏáÝÏñ»ï</a:t>
            </a:r>
            <a:r>
              <a:rPr lang="en-US" dirty="0">
                <a:latin typeface="Arial Armenian" pitchFamily="34" charset="0"/>
              </a:rPr>
              <a:t> ³é³ÝÓÝ³Ñ³ïÏáõÃÛáõÝÝ»ñ: </a:t>
            </a:r>
          </a:p>
        </p:txBody>
      </p:sp>
    </p:spTree>
    <p:extLst>
      <p:ext uri="{BB962C8B-B14F-4D97-AF65-F5344CB8AC3E}">
        <p14:creationId xmlns:p14="http://schemas.microsoft.com/office/powerpoint/2010/main" val="13242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20688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²ñï³¹ñ³Ï³Ý </a:t>
            </a:r>
            <a:r>
              <a:rPr lang="en-US" dirty="0">
                <a:latin typeface="Arial Armenian" pitchFamily="34" charset="0"/>
              </a:rPr>
              <a:t>Ó»éÝ³ñÏáõÃÛáõÝÝ»ñÁ Ï³ñáÕ »Ý û·ï³·áñÍ»É Å³Ù³Ý³Ï³ÏÇó ï»Õ»Ï³ïí³Ï³Ý ï»ËÝáÉá·Ç³Ý»ñÁ՝ ëå³éÙ³Ý ëïáñ³µ³Å³-ÝáõÙÝ»ñáõÙ ¿É»ÏïñáÝ³ÛÇÝ ÏáÙ»ñóÇ³ÛÇ »Õ³Ý³ÏÝ»ñÁ Ý»ñ¹Ý»Éáõ Ýå³ï³Ïáí: ¾É»ÏïñáÝ³ÛÇÝ ÏáÙ»ñóÇ³ÛÇ ï»ËÝáÉá·Ç³Ý»ñÇ Ý»ñ¹ñÙ³Ý ³ñ¹ÛáõÝùáõÙ ³é³í»É³·áõÛÝ ïÝï»ë³Ï³Ý ³ñ¹ÛáõÝ³í»ïáõÃÛ³Ý ëï³óÙ³Ý Ñ³Ù³ñ ï»Õ»Ï³ïí³Ï³Ý Ñ³Ù³Ï³ñ·Á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ÇÝï»·ñí³Í ÉÇÝÇ ³ñï³¹ñáõÃÛ³Ý åÉ³Ý³íáñÙ³Ý ¨ Ù³ï³Ï³ñ³ñáõÙÝ»ñÇ Ï³½Ù³Ï»ñåÙ³Ý Ñ³Ù³Ï³ñ·»ñÇÝ: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1640" y="3454400"/>
            <a:ext cx="7128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dirty="0" smtClean="0">
                <a:latin typeface="Arial Armenian" pitchFamily="34" charset="0"/>
              </a:rPr>
              <a:t>²é³í»É </a:t>
            </a:r>
            <a:r>
              <a:rPr lang="en-US" dirty="0">
                <a:latin typeface="Arial Armenian" pitchFamily="34" charset="0"/>
              </a:rPr>
              <a:t>É³ÛÝ ï³ñ³ÍáõÙ »Ý ·</a:t>
            </a:r>
            <a:r>
              <a:rPr lang="en-US" dirty="0" err="1">
                <a:latin typeface="Arial Armenian" pitchFamily="34" charset="0"/>
              </a:rPr>
              <a:t>ï»É</a:t>
            </a:r>
            <a:r>
              <a:rPr lang="en-US" dirty="0">
                <a:latin typeface="Arial Armenian" pitchFamily="34" charset="0"/>
              </a:rPr>
              <a:t> ¿É»ÏïñáÝ³ÛÇÝ ÏáÙ»ñóÇ³ÛÇ Ñ»ï¨Û³É Ñ³Ù³Ï³ñ·»ñÁ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endParaRPr lang="en-US" dirty="0">
              <a:latin typeface="Arial Armenian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¶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Ï³é³í³ñÙ³Ý Ñ³Ù³Ï³ñ· (e-procurement)</a:t>
            </a:r>
            <a:endParaRPr lang="en-US" dirty="0">
              <a:latin typeface="Arial Armenian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Ø³ï³Ï³ñ³ñÝ»ñÇ áõÕ»ÏóÙ³Ý ³ÙµáÕç³Ï³Ý å³ñµ»ñ³ßñç³ÝÇ Ñ³Ù³Ï³ñ·Á (SCM)</a:t>
            </a:r>
            <a:endParaRPr lang="en-US" dirty="0">
              <a:latin typeface="Arial Armenian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ì³×³éùÇ Ï³é³í³ñÙ³Ý Ñ³Ù³Ï³ñ· (e-distribution)</a:t>
            </a:r>
            <a:endParaRPr lang="en-US" dirty="0">
              <a:latin typeface="Arial Armenian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>
                <a:latin typeface="Arial Armenian" pitchFamily="34" charset="0"/>
              </a:rPr>
              <a:t>êå³éáÕÝ»ñÇ áõÕ»ÏóÙ³Ý ³ÙµáÕç³Ï³Ý å³ñµ»ñ³ßñç³ÝÇ Ñ³Ù³Ï³ñ·Á (CRM Ñ³Ù³Ï³ñ·)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8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54868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Armenian" pitchFamily="34" charset="0"/>
              </a:rPr>
              <a:t>¾É»ÏïñáÝ³ÛÇÝ ³é¨ïñÇ ÑÇÙÝ³Ï³Ý ·áñÍÁÝÃ³óÝ»ñÁ B2B Ñ³ïí³ÍáõÙ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2060848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¶ñ³ÝóáõÙ</a:t>
            </a:r>
            <a:r>
              <a:rPr lang="en-US" dirty="0">
                <a:latin typeface="Arial Armenian" pitchFamily="34" charset="0"/>
              </a:rPr>
              <a:t>. ¶Ýáñ¹Ý»ñÝ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í³×³éáÕÝ»ñÁ ·ñ³ÝóíáõÙ »Ý Ñ³Ù³Ï³ñ·áõÙ, </a:t>
            </a:r>
            <a:r>
              <a:rPr lang="en-US" dirty="0" err="1">
                <a:latin typeface="Arial Armenian" pitchFamily="34" charset="0"/>
              </a:rPr>
              <a:t>ÝßáõÙ</a:t>
            </a:r>
            <a:r>
              <a:rPr lang="en-US" dirty="0">
                <a:latin typeface="Arial Armenian" pitchFamily="34" charset="0"/>
              </a:rPr>
              <a:t> »Ý </a:t>
            </a:r>
            <a:r>
              <a:rPr lang="en-US" dirty="0" err="1">
                <a:latin typeface="Arial Armenian" pitchFamily="34" charset="0"/>
              </a:rPr>
              <a:t>Çñ»Ýó</a:t>
            </a:r>
            <a:r>
              <a:rPr lang="en-US" dirty="0">
                <a:latin typeface="Arial Armenian" pitchFamily="34" charset="0"/>
              </a:rPr>
              <a:t> ³ÝÓÝ³Ï³Ý ïíÛ³ÉÝ»ñÁ, </a:t>
            </a:r>
            <a:r>
              <a:rPr lang="en-US" dirty="0" err="1">
                <a:latin typeface="Arial Armenian" pitchFamily="34" charset="0"/>
              </a:rPr>
              <a:t>áñÇó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Ñ»ïá</a:t>
            </a:r>
            <a:r>
              <a:rPr lang="en-US" dirty="0">
                <a:latin typeface="Arial Armenian" pitchFamily="34" charset="0"/>
              </a:rPr>
              <a:t> ëï³ÝáõÙ »Ý Ñ³Ù³å³ï³ëË³Ý ï³ñµ»ñ³ÝÇß ¨ ·³ÕïÝ³µ³é: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75656" y="314096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ÆÝýáñÙ³óÇ³ÛÇ ï»Õ³¹ñáõÙ.</a:t>
            </a:r>
            <a:r>
              <a:rPr lang="en-US" dirty="0">
                <a:latin typeface="Arial Armenian" pitchFamily="34" charset="0"/>
              </a:rPr>
              <a:t> Ø³ëÝ³ÏÇóÝ»ñÁ, û·ï³·áñÍ»Éáí ³é¨ïñ³ÛÇÝ Ñ³Ù³Ï³ñ·Ç Ï³ï³Éá·Á, Ñ³Ù³å³ï³ëË³Ý µ³ÅÇÝÝ»ñáõÙ ï»Õ³¹ñáõÙ »Ý å³Ñ³ÝçíáÕ Ï³Ù ³é³ç³ñÏíáÕ ³åñ³ÝùÝ»ñÇ í»ñ³µ»ñÛ³É ï»Õ»Ï³ïíáõÃÛáõÝ:</a:t>
            </a:r>
          </a:p>
        </p:txBody>
      </p:sp>
      <p:sp>
        <p:nvSpPr>
          <p:cNvPr id="7" name="Rectangle 6"/>
          <p:cNvSpPr/>
          <p:nvPr/>
        </p:nvSpPr>
        <p:spPr>
          <a:xfrm>
            <a:off x="1475656" y="4509120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²åñ³ÝùÝ»ñÇ Ï³ï³Éá·.</a:t>
            </a:r>
            <a:r>
              <a:rPr lang="en-US" dirty="0">
                <a:latin typeface="Arial Armenian" pitchFamily="34" charset="0"/>
              </a:rPr>
              <a:t> Î³ï³Éá·Á Í³éÇ </a:t>
            </a:r>
            <a:r>
              <a:rPr lang="en-US" dirty="0" err="1">
                <a:latin typeface="Arial Armenian" pitchFamily="34" charset="0"/>
              </a:rPr>
              <a:t>ï»ëùáí</a:t>
            </a:r>
            <a:r>
              <a:rPr lang="en-US" dirty="0">
                <a:latin typeface="Arial Armenian" pitchFamily="34" charset="0"/>
              </a:rPr>
              <a:t>, ÑÇ»ñ³ñËÇÏ Ï³éáõóí³Íùáí ³åñ³ÝùÝ»ñÇ ¹³ë³Ï³ñ·Çã ¿, </a:t>
            </a:r>
            <a:r>
              <a:rPr lang="en-US" dirty="0" err="1">
                <a:latin typeface="Arial Armenian" pitchFamily="34" charset="0"/>
              </a:rPr>
              <a:t>áñÇ</a:t>
            </a:r>
            <a:r>
              <a:rPr lang="en-US" dirty="0">
                <a:latin typeface="Arial Armenian" pitchFamily="34" charset="0"/>
              </a:rPr>
              <a:t> ×</a:t>
            </a:r>
            <a:r>
              <a:rPr lang="en-US" dirty="0" err="1">
                <a:latin typeface="Arial Armenian" pitchFamily="34" charset="0"/>
              </a:rPr>
              <a:t>ÛáõÕ»ñÝ</a:t>
            </a:r>
            <a:r>
              <a:rPr lang="en-US" dirty="0">
                <a:latin typeface="Arial Armenian" pitchFamily="34" charset="0"/>
              </a:rPr>
              <a:t> »Ý ³åñ³Ýù³ÛÇÝ ËÙµ»</a:t>
            </a:r>
            <a:r>
              <a:rPr lang="en-US" dirty="0" err="1">
                <a:latin typeface="Arial Armenian" pitchFamily="34" charset="0"/>
              </a:rPr>
              <a:t>ñÁ</a:t>
            </a:r>
            <a:r>
              <a:rPr lang="en-US" dirty="0">
                <a:latin typeface="Arial Armenian" pitchFamily="34" charset="0"/>
              </a:rPr>
              <a:t>, </a:t>
            </a:r>
            <a:r>
              <a:rPr lang="en-US" dirty="0" err="1">
                <a:latin typeface="Arial Armenian" pitchFamily="34" charset="0"/>
              </a:rPr>
              <a:t>ÇëÏ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ï»ñ¨Ý»ñÁ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ÏáÝÏñ»ï</a:t>
            </a:r>
            <a:r>
              <a:rPr lang="en-US" dirty="0">
                <a:latin typeface="Arial Armenian" pitchFamily="34" charset="0"/>
              </a:rPr>
              <a:t> ³åñ³ÝùÝ»ñÁ </a:t>
            </a:r>
            <a:r>
              <a:rPr lang="en-US" dirty="0" err="1">
                <a:latin typeface="Arial Armenian" pitchFamily="34" charset="0"/>
              </a:rPr>
              <a:t>Çñ»Ýó</a:t>
            </a:r>
            <a:r>
              <a:rPr lang="en-US" dirty="0">
                <a:latin typeface="Arial Armenian" pitchFamily="34" charset="0"/>
              </a:rPr>
              <a:t> µÝáõÃ³·ñÇãÝ»ñáí Ñ³Ý¹»ñÓ:</a:t>
            </a:r>
          </a:p>
        </p:txBody>
      </p:sp>
    </p:spTree>
    <p:extLst>
      <p:ext uri="{BB962C8B-B14F-4D97-AF65-F5344CB8AC3E}">
        <p14:creationId xmlns:p14="http://schemas.microsoft.com/office/powerpoint/2010/main" val="41994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476672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ÆÝýáñÙ³óÇ³ÛÇ </a:t>
            </a:r>
            <a:r>
              <a:rPr lang="en-US" b="1" dirty="0" err="1">
                <a:latin typeface="Arial Armenian" pitchFamily="34" charset="0"/>
              </a:rPr>
              <a:t>áñáÝáõÙ</a:t>
            </a:r>
            <a:r>
              <a:rPr lang="en-US" b="1" dirty="0">
                <a:latin typeface="Arial Armenian" pitchFamily="34" charset="0"/>
              </a:rPr>
              <a:t>.</a:t>
            </a:r>
            <a:r>
              <a:rPr lang="en-US" dirty="0">
                <a:latin typeface="Arial Armenian" pitchFamily="34" charset="0"/>
              </a:rPr>
              <a:t> ÆÝýáñÙ³óÇ³ÛÇ </a:t>
            </a:r>
            <a:r>
              <a:rPr lang="en-US" dirty="0" err="1">
                <a:latin typeface="Arial Armenian" pitchFamily="34" charset="0"/>
              </a:rPr>
              <a:t>áñáÝáõÙÁ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ï»ÕÇ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áõÝ»ÝáõÙ</a:t>
            </a:r>
            <a:r>
              <a:rPr lang="en-US" dirty="0">
                <a:latin typeface="Arial Armenian" pitchFamily="34" charset="0"/>
              </a:rPr>
              <a:t> Ï³ï³Éá·-Í³éÇ ×</a:t>
            </a:r>
            <a:r>
              <a:rPr lang="en-US" dirty="0" err="1">
                <a:latin typeface="Arial Armenian" pitchFamily="34" charset="0"/>
              </a:rPr>
              <a:t>ÛáõÕ»ñáõÙ</a:t>
            </a:r>
            <a:r>
              <a:rPr lang="en-US" dirty="0">
                <a:latin typeface="Arial Armenian" pitchFamily="34" charset="0"/>
              </a:rPr>
              <a:t> ï»Õ³ß³ñÅí»Éáí Ï³Ù ³åñ³ÝùÇ µÝáõÃ³·ñÇãÝ»ñÇ Ùáõïù³·ñÙ³Ùµ ¨ ¹ñ³Ýó óáõó³ÏÝ»ñÇ ëï³óÙ³Ùµ: 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170080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²åñ³ÝùÇ ·</a:t>
            </a:r>
            <a:r>
              <a:rPr lang="en-US" b="1" dirty="0" err="1">
                <a:latin typeface="Arial Armenian" pitchFamily="34" charset="0"/>
              </a:rPr>
              <a:t>ÝáõÙ</a:t>
            </a:r>
            <a:r>
              <a:rPr lang="en-US" b="1" dirty="0">
                <a:latin typeface="Arial Armenian" pitchFamily="34" charset="0"/>
              </a:rPr>
              <a:t>.</a:t>
            </a:r>
            <a:r>
              <a:rPr lang="en-US" dirty="0">
                <a:latin typeface="Arial Armenian" pitchFamily="34" charset="0"/>
              </a:rPr>
              <a:t> ÐÝ³ñ³íáñ »Ý »</a:t>
            </a:r>
            <a:r>
              <a:rPr lang="en-US" dirty="0" err="1">
                <a:latin typeface="Arial Armenian" pitchFamily="34" charset="0"/>
              </a:rPr>
              <a:t>ñ»ù</a:t>
            </a:r>
            <a:r>
              <a:rPr lang="en-US" dirty="0">
                <a:latin typeface="Arial Armenian" pitchFamily="34" charset="0"/>
              </a:rPr>
              <a:t> ëÏ½µáõÝùáñ»Ý ï³ñµ»ñíáÕ »Õ³Ý³ÏÝ»ñ. Ï³ï³Éá·Ç </a:t>
            </a:r>
            <a:r>
              <a:rPr lang="en-US" dirty="0" err="1">
                <a:latin typeface="Arial Armenian" pitchFamily="34" charset="0"/>
              </a:rPr>
              <a:t>ÙÇçáóáí</a:t>
            </a:r>
            <a:r>
              <a:rPr lang="en-US" dirty="0">
                <a:latin typeface="Arial Armenian" pitchFamily="34" charset="0"/>
              </a:rPr>
              <a:t> ³é³ç³ñÏÇ ÁÝ¹áõÝáõÙ, í³×³éáÕÝ»ñÇ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 Ñ³Ûï³ñ³ñí³Í ³é¨ïñ³ÛÇÝ ·áñÍ³ñùÝ»ñ Ï³Ù ·</a:t>
            </a:r>
            <a:r>
              <a:rPr lang="en-US" dirty="0" err="1">
                <a:latin typeface="Arial Armenian" pitchFamily="34" charset="0"/>
              </a:rPr>
              <a:t>ÝáõÙÝ»ñ</a:t>
            </a:r>
            <a:r>
              <a:rPr lang="en-US" dirty="0">
                <a:latin typeface="Arial Armenian" pitchFamily="34" charset="0"/>
              </a:rPr>
              <a:t> Ï³ï³ñ»Éáõ ë»÷³Ï³Ý Ñ³Ûï³ñ³ñáõÃÛáõÝÝ»ñ: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3068960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²åñ³ÝùÇ í³×³éù.</a:t>
            </a:r>
            <a:r>
              <a:rPr lang="en-US" dirty="0">
                <a:latin typeface="Arial Armenian" pitchFamily="34" charset="0"/>
              </a:rPr>
              <a:t> Çñ³Ï³Ý³óíáõÙ ¿ ·ÝÙ³Ý ï³ñµ»ñ³ÏÝ»ñÇÝ Ñ³Ù³å³ï³ëË³Ý »Õ³Ý³ÏÝ»ñáí:</a:t>
            </a:r>
          </a:p>
        </p:txBody>
      </p:sp>
      <p:sp>
        <p:nvSpPr>
          <p:cNvPr id="7" name="Rectangle 6"/>
          <p:cNvSpPr/>
          <p:nvPr/>
        </p:nvSpPr>
        <p:spPr>
          <a:xfrm>
            <a:off x="1403648" y="393305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¶áñÍ³ñùÇ </a:t>
            </a:r>
            <a:r>
              <a:rPr lang="en-US" b="1" dirty="0" err="1">
                <a:latin typeface="Arial Armenian" pitchFamily="34" charset="0"/>
              </a:rPr>
              <a:t>ÏáÕÙ»ñÇ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áñáßáõÙ</a:t>
            </a:r>
            <a:r>
              <a:rPr lang="en-US" b="1" dirty="0">
                <a:latin typeface="Arial Armenian" pitchFamily="34" charset="0"/>
              </a:rPr>
              <a:t>.</a:t>
            </a:r>
            <a:r>
              <a:rPr lang="en-US" dirty="0">
                <a:latin typeface="Arial Armenian" pitchFamily="34" charset="0"/>
              </a:rPr>
              <a:t> ²é¨ïñ³ÛÇÝ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³ÛÉ ·áñÍÁÝÃ³óÝ»ñÇ ³í³ñïÇó </a:t>
            </a:r>
            <a:r>
              <a:rPr lang="en-US" dirty="0" err="1">
                <a:latin typeface="Arial Armenian" pitchFamily="34" charset="0"/>
              </a:rPr>
              <a:t>Ñ»ïá</a:t>
            </a:r>
            <a:r>
              <a:rPr lang="en-US" dirty="0">
                <a:latin typeface="Arial Armenian" pitchFamily="34" charset="0"/>
              </a:rPr>
              <a:t> ¿É»ÏïñáÝ³ÛÇÝ ³é¨ïñ³ÛÇÝ Ñ³Ù³Ï³ñ·Ç </a:t>
            </a:r>
            <a:r>
              <a:rPr lang="en-US" dirty="0" err="1">
                <a:latin typeface="Arial Armenian" pitchFamily="34" charset="0"/>
              </a:rPr>
              <a:t>ÙÇçáóÝ»ñáí</a:t>
            </a:r>
            <a:r>
              <a:rPr lang="en-US" dirty="0">
                <a:latin typeface="Arial Armenian" pitchFamily="34" charset="0"/>
              </a:rPr>
              <a:t> ·áñÍ³ñùÇ </a:t>
            </a:r>
            <a:r>
              <a:rPr lang="en-US" dirty="0" err="1">
                <a:latin typeface="Arial Armenian" pitchFamily="34" charset="0"/>
              </a:rPr>
              <a:t>ÏáÕÙ»ñÁ</a:t>
            </a:r>
            <a:r>
              <a:rPr lang="en-US" dirty="0">
                <a:latin typeface="Arial Armenian" pitchFamily="34" charset="0"/>
              </a:rPr>
              <a:t> ëï³ÝáõÙ »Ý ÙÇÙÛ³Ýó Ïááñ¹ÇÝ³ïÝ»ñÁ:</a:t>
            </a:r>
          </a:p>
        </p:txBody>
      </p:sp>
      <p:sp>
        <p:nvSpPr>
          <p:cNvPr id="8" name="Rectangle 7"/>
          <p:cNvSpPr/>
          <p:nvPr/>
        </p:nvSpPr>
        <p:spPr>
          <a:xfrm>
            <a:off x="1403648" y="530120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 Armenian" pitchFamily="34" charset="0"/>
              </a:rPr>
              <a:t>¶áñÍ³ñùÇ </a:t>
            </a:r>
            <a:r>
              <a:rPr lang="en-US" b="1" dirty="0" err="1">
                <a:latin typeface="Arial Armenian" pitchFamily="34" charset="0"/>
              </a:rPr>
              <a:t>ÏÝùáõÙ</a:t>
            </a:r>
            <a:r>
              <a:rPr lang="en-US" b="1" dirty="0">
                <a:latin typeface="Arial Armenian" pitchFamily="34" charset="0"/>
              </a:rPr>
              <a:t>.</a:t>
            </a:r>
            <a:r>
              <a:rPr lang="en-US" dirty="0">
                <a:latin typeface="Arial Armenian" pitchFamily="34" charset="0"/>
              </a:rPr>
              <a:t> Æñ³Ï³Ý³óíáõÙ ¿ ¾Âê ï»ËÝáÉá·Ç³ÛÇ ÑÇÙ³Ý íñ³: ²Ûë </a:t>
            </a:r>
            <a:r>
              <a:rPr lang="en-US" dirty="0" err="1">
                <a:latin typeface="Arial Armenian" pitchFamily="34" charset="0"/>
              </a:rPr>
              <a:t>Ï»ñå</a:t>
            </a:r>
            <a:r>
              <a:rPr lang="en-US" dirty="0">
                <a:latin typeface="Arial Armenian" pitchFamily="34" charset="0"/>
              </a:rPr>
              <a:t> »ñ³ßË³íáñíáõÙ ¿ </a:t>
            </a:r>
            <a:r>
              <a:rPr lang="en-US" dirty="0" err="1">
                <a:latin typeface="Arial Armenian" pitchFamily="34" charset="0"/>
              </a:rPr>
              <a:t>ÏáÕÙ»ñÇ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ÙÇç</a:t>
            </a:r>
            <a:r>
              <a:rPr lang="en-US" dirty="0">
                <a:latin typeface="Arial Armenian" pitchFamily="34" charset="0"/>
              </a:rPr>
              <a:t>¨ å³ÛÙ³Ý³·ñÇ ÏÝùÙ³Ý ÷³ëïÁ ¨ å³ÛÙ³Ý³·ñáí Ý³Ë³ï»ëí³Í å³ÛÙ³ÝÝ»ñÇ Ï³ï³ñáõÙÁ:</a:t>
            </a:r>
          </a:p>
        </p:txBody>
      </p:sp>
    </p:spTree>
    <p:extLst>
      <p:ext uri="{BB962C8B-B14F-4D97-AF65-F5344CB8AC3E}">
        <p14:creationId xmlns:p14="http://schemas.microsoft.com/office/powerpoint/2010/main" val="17366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620688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Armenian" pitchFamily="34" charset="0"/>
              </a:rPr>
              <a:t>¶</a:t>
            </a:r>
            <a:r>
              <a:rPr lang="en-US" sz="2400" b="1" dirty="0" err="1">
                <a:latin typeface="Arial Armenian" pitchFamily="34" charset="0"/>
              </a:rPr>
              <a:t>ÝáõÙÝ»ñÇ</a:t>
            </a:r>
            <a:r>
              <a:rPr lang="en-US" sz="2400" b="1" dirty="0">
                <a:latin typeface="Arial Armenian" pitchFamily="34" charset="0"/>
              </a:rPr>
              <a:t> Ï³é³í³ñÙ³Ý Ñ³Ù³Ï³ñ</a:t>
            </a:r>
            <a:r>
              <a:rPr lang="en-US" sz="2400" b="1" dirty="0" smtClean="0">
                <a:latin typeface="Arial Armenian" pitchFamily="34" charset="0"/>
              </a:rPr>
              <a:t>·</a:t>
            </a:r>
          </a:p>
          <a:p>
            <a:pPr algn="ctr"/>
            <a:r>
              <a:rPr lang="en-US" sz="2400" b="1" dirty="0" smtClean="0">
                <a:latin typeface="Arial Armenian" pitchFamily="34" charset="0"/>
              </a:rPr>
              <a:t>(</a:t>
            </a:r>
            <a:r>
              <a:rPr lang="en-US" sz="2400" b="1" dirty="0">
                <a:latin typeface="Arial Armenian" pitchFamily="34" charset="0"/>
              </a:rPr>
              <a:t>e-procurement)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859339"/>
            <a:ext cx="7200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²Ûë </a:t>
            </a:r>
            <a:r>
              <a:rPr lang="en-US" dirty="0">
                <a:latin typeface="Arial Armenian" pitchFamily="34" charset="0"/>
              </a:rPr>
              <a:t>Ñ³Ù³Ï³ñ·Á ÝÛáõÃ³ï»ËÝÇÏ³Ï³Ý </a:t>
            </a:r>
            <a:r>
              <a:rPr lang="en-US" dirty="0" err="1">
                <a:latin typeface="Arial Armenian" pitchFamily="34" charset="0"/>
              </a:rPr>
              <a:t>é»ëáõñëÝ»ñÇ</a:t>
            </a:r>
            <a:r>
              <a:rPr lang="en-US" dirty="0">
                <a:latin typeface="Arial Armenian" pitchFamily="34" charset="0"/>
              </a:rPr>
              <a:t> Ù³ëáí å³Ñ³ÝçÝ»ñÇ Ññ³å³ñ³ÏÙ³Ý, Ù³ï³Ï³ñ³ñÝ»ñÇ áñáÝÙ³Ý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Ýñ³ÝóÇó </a:t>
            </a:r>
            <a:r>
              <a:rPr lang="en-US" dirty="0" err="1">
                <a:latin typeface="Arial Armenian" pitchFamily="34" charset="0"/>
              </a:rPr>
              <a:t>ÏáÙ»ñóÇáÝ</a:t>
            </a:r>
            <a:r>
              <a:rPr lang="en-US" dirty="0">
                <a:latin typeface="Arial Armenian" pitchFamily="34" charset="0"/>
              </a:rPr>
              <a:t> ³é³ç³ñÏÝ»ñÇ ëï³óÙ³Ý, ï»Ý¹»ñÝ»ñÇ, </a:t>
            </a:r>
            <a:r>
              <a:rPr lang="en-US" dirty="0" err="1">
                <a:latin typeface="Arial Armenian" pitchFamily="34" charset="0"/>
              </a:rPr>
              <a:t>ÙñóáõÛÃÝ»ñÇ</a:t>
            </a:r>
            <a:r>
              <a:rPr lang="en-US" dirty="0">
                <a:latin typeface="Arial Armenian" pitchFamily="34" charset="0"/>
              </a:rPr>
              <a:t> Ï³½Ù³Ï»ñåÙ³Ý ÑÝ³ñ³íáñáõÃÛáõÝ ¿ </a:t>
            </a:r>
            <a:r>
              <a:rPr lang="en-US" dirty="0" err="1">
                <a:latin typeface="Arial Armenian" pitchFamily="34" charset="0"/>
              </a:rPr>
              <a:t>ÁÝÓ»éáõÙ</a:t>
            </a:r>
            <a:r>
              <a:rPr lang="en-US" dirty="0">
                <a:latin typeface="Arial Armenian" pitchFamily="34" charset="0"/>
              </a:rPr>
              <a:t>:</a:t>
            </a:r>
          </a:p>
          <a:p>
            <a:pPr algn="just"/>
            <a:r>
              <a:rPr lang="en-US" dirty="0">
                <a:latin typeface="Arial Armenian" pitchFamily="34" charset="0"/>
              </a:rPr>
              <a:t>AMR research Ï³½Ù³Ï»ñåáõÃÛ³Ý </a:t>
            </a:r>
            <a:r>
              <a:rPr lang="en-US" dirty="0" err="1">
                <a:latin typeface="Arial Armenian" pitchFamily="34" charset="0"/>
              </a:rPr>
              <a:t>í»ñÉáõÍáõÃÛáõÝÝ»ñÇ</a:t>
            </a:r>
            <a:r>
              <a:rPr lang="en-US" dirty="0">
                <a:latin typeface="Arial Armenian" pitchFamily="34" charset="0"/>
              </a:rPr>
              <a:t> Ñ³Ù³Ó³ÛÝ </a:t>
            </a:r>
            <a:r>
              <a:rPr lang="en-US" dirty="0" err="1">
                <a:latin typeface="Arial Armenian" pitchFamily="34" charset="0"/>
              </a:rPr>
              <a:t>áã</a:t>
            </a:r>
            <a:r>
              <a:rPr lang="en-US" dirty="0">
                <a:latin typeface="Arial Armenian" pitchFamily="34" charset="0"/>
              </a:rPr>
              <a:t> ³ñï³¹ñ³Ï³Ý ³åñ³ÝùÝ»ñÇ å³ïí»ñÝ»ñÇ Ùß³ÏÙ³Ý ¨ Ï³ï³ñÙ³Ý ³ñÅ»ùÁ Ï³½ÙáõÙ ¿ ³ÙµáÕç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70%-Á: ²ñï³¹ñ³Ï³Ý ³åñ³ÝùÝ»ñÇ Ù³ëáí ³Ûë óáõó³ÝÇßÁ Ï³ñáÕ ¿ Ñ³ëÝ»É </a:t>
            </a:r>
            <a:r>
              <a:rPr lang="en-US" dirty="0" err="1">
                <a:latin typeface="Arial Armenian" pitchFamily="34" charset="0"/>
              </a:rPr>
              <a:t>ÙÇÝã</a:t>
            </a:r>
            <a:r>
              <a:rPr lang="en-US" dirty="0">
                <a:latin typeface="Arial Armenian" pitchFamily="34" charset="0"/>
              </a:rPr>
              <a:t>¨ 90%: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4482425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dirty="0" smtClean="0">
                <a:latin typeface="Arial Armenian" pitchFamily="34" charset="0"/>
              </a:rPr>
              <a:t>Ò»éÝ³ñÏáõÃÛ³Ý </a:t>
            </a:r>
            <a:r>
              <a:rPr lang="en-US" dirty="0">
                <a:latin typeface="Arial Armenian" pitchFamily="34" charset="0"/>
              </a:rPr>
              <a:t>Ù³ï³Ï³ñ³ñáõÙÝ»ñÇ ·áñÍÁÝÃ³óÁ </a:t>
            </a:r>
            <a:r>
              <a:rPr lang="en-US" dirty="0" err="1">
                <a:latin typeface="Arial Armenian" pitchFamily="34" charset="0"/>
              </a:rPr>
              <a:t>ÙÇßï</a:t>
            </a:r>
            <a:r>
              <a:rPr lang="en-US" dirty="0">
                <a:latin typeface="Arial Armenian" pitchFamily="34" charset="0"/>
              </a:rPr>
              <a:t> ¹Åí³ñ ¿ »Õ»É Ñ³Ù³Ï³ñ·»É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ÑëÏ»É</a:t>
            </a:r>
            <a:r>
              <a:rPr lang="en-US" dirty="0">
                <a:latin typeface="Arial Armenian" pitchFamily="34" charset="0"/>
              </a:rPr>
              <a:t>: ²Û¹ </a:t>
            </a:r>
            <a:r>
              <a:rPr lang="en-US" dirty="0" err="1">
                <a:latin typeface="Arial Armenian" pitchFamily="34" charset="0"/>
              </a:rPr>
              <a:t>ÇëÏ</a:t>
            </a:r>
            <a:r>
              <a:rPr lang="en-US" dirty="0">
                <a:latin typeface="Arial Armenian" pitchFamily="34" charset="0"/>
              </a:rPr>
              <a:t> å³ï×³éáí ³Û¹ ·áñÍÁÝÃ³óÝ»ñÁ ³íïáÙ³ï³óÝáÕ Ñ³Ù³Ï³ñ·»ñÇ Ý»ñ¹ñÙ³Ý ³ñ¹ÛáõÝùáõÙ ·áñÍÁÝÃ³óÁ ¹³éÝáõÙ ¿ Ã³÷³ÝóÇÏ, ¿³Ï³Ýáñ»Ý ³×áõÙ ¿ ³ñ¹ÛáõÝ³í»ïáõÃÛáõÝÁ, í»ñ³ÝáõÙ ¿ ã³ñ³ß³ÑáõÙÝ»ñÇ ÑÝ³ñ³íáñáõÃÛáõÝÁ: </a:t>
            </a:r>
          </a:p>
        </p:txBody>
      </p:sp>
    </p:spTree>
    <p:extLst>
      <p:ext uri="{BB962C8B-B14F-4D97-AF65-F5344CB8AC3E}">
        <p14:creationId xmlns:p14="http://schemas.microsoft.com/office/powerpoint/2010/main" val="29408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548680"/>
            <a:ext cx="72728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i="1" dirty="0">
                <a:latin typeface="Arial Armenian" pitchFamily="34" charset="0"/>
              </a:rPr>
              <a:t>Ð³Ù³Ï³ñ·Ç Ýß³Ý³ÏáõÃÛáõÝÁ</a:t>
            </a:r>
            <a:r>
              <a:rPr lang="en-US" sz="2000" b="1" i="1" dirty="0" smtClean="0">
                <a:latin typeface="Arial Armenian" pitchFamily="34" charset="0"/>
              </a:rPr>
              <a:t>.</a:t>
            </a:r>
          </a:p>
          <a:p>
            <a:pPr marL="685800" lvl="0" indent="-342900" algn="just">
              <a:buFont typeface="Arial" pitchFamily="34" charset="0"/>
              <a:buChar char="•"/>
            </a:pPr>
            <a:r>
              <a:rPr lang="en-US" b="1" dirty="0" smtClean="0">
                <a:latin typeface="Arial Armenian" pitchFamily="34" charset="0"/>
              </a:rPr>
              <a:t>¶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Ï³½Ù³Ï»ñåÙ³Ý Í³Ëë»ñÇ Ïñ×³ïáõÙ</a:t>
            </a:r>
          </a:p>
          <a:p>
            <a:pPr marL="685800" lvl="0" indent="-34290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¶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Ï³½Ù³Ï»ñåÙ³Ý ÑëÏáÕáõÃÛ³Ý Ù³Ï³ñ¹³ÏÇ µ³ñÓñ³óáõÙ</a:t>
            </a:r>
          </a:p>
          <a:p>
            <a:pPr marL="685800" lvl="0" indent="-34290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Ì³Ëë»ñÇ Ïñ×³ïáõÙ ·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³ñÅ»ùÇ Ïñ×³ïÙ³Ý Ñ³ßíÇÝ</a:t>
            </a:r>
          </a:p>
          <a:p>
            <a:pPr marL="685800" lvl="0" indent="-34290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ÐÇÙÝ³Ï³Ý Ù³ï³Ï³ñ³ñÝ»ñÇ ßáõÏ³ÛÇ Ó¨³íáñáõÙ</a:t>
            </a:r>
          </a:p>
          <a:p>
            <a:pPr marL="685800" lvl="0" indent="-34290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¶</a:t>
            </a:r>
            <a:r>
              <a:rPr lang="en-US" b="1" dirty="0" err="1">
                <a:latin typeface="Arial Armenian" pitchFamily="34" charset="0"/>
              </a:rPr>
              <a:t>ÝíáÕ</a:t>
            </a:r>
            <a:r>
              <a:rPr lang="en-US" b="1" dirty="0">
                <a:latin typeface="Arial Armenian" pitchFamily="34" charset="0"/>
              </a:rPr>
              <a:t> ³åñ³ÝùÝ»ñÇ ÁÝïñáõÃÛ³Ý ½·³ÉÇ ÁÝ¹É³ÛÝáõÙ</a:t>
            </a:r>
          </a:p>
        </p:txBody>
      </p:sp>
      <p:sp>
        <p:nvSpPr>
          <p:cNvPr id="5" name="Rectangle 4"/>
          <p:cNvSpPr/>
          <p:nvPr/>
        </p:nvSpPr>
        <p:spPr>
          <a:xfrm>
            <a:off x="1475656" y="2708920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ÜÙ³Ý³ïÇå </a:t>
            </a:r>
            <a:r>
              <a:rPr lang="en-US" dirty="0">
                <a:latin typeface="Arial Armenian" pitchFamily="34" charset="0"/>
              </a:rPr>
              <a:t>Ñ³Ù³Ï³ñ·Á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 ï³ÉÇë Ññ³å³ñ³Ï»É ÝÛáõÃ³ï»ËÝÇÏ³Ï³Ý å³Ñ³ÝçÙáõÝùÝ»ñÇ í»ñ³µ»ñÛ³É Ñ³Ûï»ñÁ, ÷</a:t>
            </a:r>
            <a:r>
              <a:rPr lang="en-US" dirty="0" err="1">
                <a:latin typeface="Arial Armenian" pitchFamily="34" charset="0"/>
              </a:rPr>
              <a:t>Ýïñ»É</a:t>
            </a:r>
            <a:r>
              <a:rPr lang="en-US" dirty="0">
                <a:latin typeface="Arial Armenian" pitchFamily="34" charset="0"/>
              </a:rPr>
              <a:t> Ù³ï³Ï³ñ³ñÝ»ñ ¨ ëï³Ý³É ³é³ç³ñÏÝ»ñ </a:t>
            </a:r>
            <a:r>
              <a:rPr lang="en-US" dirty="0" err="1">
                <a:latin typeface="Arial Armenian" pitchFamily="34" charset="0"/>
              </a:rPr>
              <a:t>í»ñçÇÝÝ»ñÇë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ÏáÕÙÇó</a:t>
            </a:r>
            <a:r>
              <a:rPr lang="en-US" dirty="0">
                <a:latin typeface="Arial Armenian" pitchFamily="34" charset="0"/>
              </a:rPr>
              <a:t>, ï³ñ³Í»É Ñ³Ûï»ñÁ ï»Ý¹»ñ³ÛÇÝ ¨ ³×áõñ¹³ÛÇÝ Ññ³å³ñ³ÏÝ»ñáõÙ, ÑÇÙÝ³Ï³Ý Ù³ï³Ï³ñ³ñÝ»ñÇÝ áõÕ³ñÏ»É Ó»éÝ³ñÏáõÃÛ³Ý ³ñï³¹ñ³Ï³Ý å³ÑáõëïÝ»ñÇ Éñ³óÙ³Ý åÉ³ÝÝ»ñÇ í»ñ³µ»ñÛ³É Í³ÝáõóáõÙÝ»ñ: </a:t>
            </a:r>
          </a:p>
        </p:txBody>
      </p:sp>
      <p:pic>
        <p:nvPicPr>
          <p:cNvPr id="3074" name="Picture 2" descr="F:\Education\e-commerce\Images\patent-e-comer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944" y="4409188"/>
            <a:ext cx="2483768" cy="245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0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8016" y="54868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Ð»ï³½áïáõÃÛáõÝÝ»ñÁ </a:t>
            </a:r>
            <a:r>
              <a:rPr lang="en-US" dirty="0" err="1">
                <a:latin typeface="Arial Armenian" pitchFamily="34" charset="0"/>
              </a:rPr>
              <a:t>óáõÛó</a:t>
            </a:r>
            <a:r>
              <a:rPr lang="en-US" dirty="0">
                <a:latin typeface="Arial Armenian" pitchFamily="34" charset="0"/>
              </a:rPr>
              <a:t> »Ý ï³ÉÇë, </a:t>
            </a:r>
            <a:r>
              <a:rPr lang="en-US" dirty="0" err="1">
                <a:latin typeface="Arial Armenian" pitchFamily="34" charset="0"/>
              </a:rPr>
              <a:t>áñ</a:t>
            </a:r>
            <a:r>
              <a:rPr lang="en-US" dirty="0">
                <a:latin typeface="Arial Armenian" pitchFamily="34" charset="0"/>
              </a:rPr>
              <a:t> ÝÙ³Ý³ïÇå Ñ³Ù³Ï³ñ·Ç ÏÇñ³éáõÙÁ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 ï³ÉÇë Ýí³½»óÝ»É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Í³Ëë»ñÁ 5-50%-</a:t>
            </a:r>
            <a:r>
              <a:rPr lang="en-US" dirty="0" err="1">
                <a:latin typeface="Arial Armenian" pitchFamily="34" charset="0"/>
              </a:rPr>
              <a:t>áí</a:t>
            </a:r>
            <a:r>
              <a:rPr lang="en-US" dirty="0">
                <a:latin typeface="Arial Armenian" pitchFamily="34" charset="0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7664" y="1484784"/>
            <a:ext cx="727280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>
                <a:latin typeface="Arial Armenian" pitchFamily="34" charset="0"/>
              </a:rPr>
              <a:t>¶</a:t>
            </a:r>
            <a:r>
              <a:rPr lang="en-US" i="1" dirty="0" err="1">
                <a:latin typeface="Arial Armenian" pitchFamily="34" charset="0"/>
              </a:rPr>
              <a:t>ÝáõÙÝ»ñÇ</a:t>
            </a:r>
            <a:r>
              <a:rPr lang="en-US" i="1" dirty="0">
                <a:latin typeface="Arial Armenian" pitchFamily="34" charset="0"/>
              </a:rPr>
              <a:t> Ï³é³í³ñÙ³Ý Ñ³Ù³Ï³ñ·Ç ÑÇÙÝ³Ï³Ý ¿</a:t>
            </a:r>
            <a:r>
              <a:rPr lang="en-US" i="1" dirty="0" err="1">
                <a:latin typeface="Arial Armenian" pitchFamily="34" charset="0"/>
              </a:rPr>
              <a:t>É»Ù»ÝïÝ»ñÁ</a:t>
            </a:r>
            <a:r>
              <a:rPr lang="en-US" i="1" dirty="0" smtClean="0">
                <a:latin typeface="Arial Armenian" pitchFamily="34" charset="0"/>
              </a:rPr>
              <a:t>.</a:t>
            </a:r>
          </a:p>
          <a:p>
            <a:pPr algn="just"/>
            <a:endParaRPr lang="en-US" sz="1600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¶ñ³Ýóí³Í Ù³ï³Ï³ñ³ñÝ»ñÇ ïíÛ³ÉÝ»ñÇ µ³½³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Ø³ï³Ï³ñ³ñÝ»ñÇ ³åñ³ÝùÝ»ñÇ ÙÇ³ëÝ³Ï³Ý Ï³ï³Éá·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¾Âê ³É·áñÇÃÙÁ ÏÇñ³éáÕ ÷³ëï³ÃÕÃ³ßñç³Ý³éáõÃÛ³Ý Ñ³Ù³Ï³ñ·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î»Ý¹»ñ³ÛÇÝ ·áñÍ³ñùÝ»ñÇ Ñ³Ù³Ï³ñ·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Ð³Ù³ï»Õ ·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Ñ³Ù³Ï³ñ· (·</a:t>
            </a:r>
            <a:r>
              <a:rPr lang="en-US" b="1" dirty="0" err="1">
                <a:latin typeface="Arial Armenian" pitchFamily="34" charset="0"/>
              </a:rPr>
              <a:t>ÝáõÙÝ»ñÇ</a:t>
            </a:r>
            <a:r>
              <a:rPr lang="en-US" b="1" dirty="0">
                <a:latin typeface="Arial Armenian" pitchFamily="34" charset="0"/>
              </a:rPr>
              <a:t> Í³Ëë»ñÇ Ïñ×³ïÙ³Ý Ýå³ï³Ïáí ·Ýáñ¹Ý»ñÇ Ñ³Ù³·áñÍ³ÏóáõÃÛáõÝ, ÙÇ³ëÝ³Ï³Ý ·</a:t>
            </a:r>
            <a:r>
              <a:rPr lang="en-US" b="1" dirty="0" err="1">
                <a:latin typeface="Arial Armenian" pitchFamily="34" charset="0"/>
              </a:rPr>
              <a:t>ÝáõÙ</a:t>
            </a:r>
            <a:r>
              <a:rPr lang="en-US" b="1" dirty="0">
                <a:latin typeface="Arial Armenian" pitchFamily="34" charset="0"/>
              </a:rPr>
              <a:t>)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ì×³ñ³ÛÇÝ Ñ³Ù³Ï³ñ·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¶áñÍ³ñùÝ»ñÇ í³ñÏ³íáñÙ³Ý ¨ ³å³Ñáí³·ñÙ³Ý Ñ³Ù³Ï³ñ·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Èá·ÇëïÇÏ³ÛÇ Ï³é³í³ñÙ³Ý Ñ³Ù³Ï³ñ·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êå³éáÕÝ»ñÇ ¨ Ù³ï³Ï³ñ³ñÝ»ñÇ Ñ³ßí³éÙ³Ý Ñ³Ù³Ï³ñ·»ñÇ (Ñ³ßí³å³Ñ³Ï³Ý, å³ÑáõëïÝ»ñ) ÇÝï»·ñÙ³Ý Ùá¹áõÉ</a:t>
            </a:r>
            <a:endParaRPr lang="en-US" sz="1600" b="1" dirty="0">
              <a:latin typeface="Arial Armenian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îíÛ³ÉÝ»ñÇ ³Ýíï³Ý·áõÃÛ³Ý Ñ³Ù³Ï³ñ·</a:t>
            </a:r>
            <a:endParaRPr lang="en-US" sz="1600" b="1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7428" y="476672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Îáñåáñ³ïÇí </a:t>
            </a:r>
            <a:r>
              <a:rPr lang="en-US" dirty="0">
                <a:latin typeface="Arial Armenian" pitchFamily="34" charset="0"/>
              </a:rPr>
              <a:t>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Ñ³Ù³Ï³ñ· – Ï»ÝïñáÝ³óí³Í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Ï³½Ù³Ï»ñåÙ³Ý ³Ù»Ý³³ñ¹ÛáõÝ³í»ï </a:t>
            </a:r>
            <a:r>
              <a:rPr lang="en-US" dirty="0" err="1">
                <a:latin typeface="Arial Armenian" pitchFamily="34" charset="0"/>
              </a:rPr>
              <a:t>ÙÇçáóÁ</a:t>
            </a:r>
            <a:r>
              <a:rPr lang="en-US" dirty="0">
                <a:latin typeface="Arial Armenian" pitchFamily="34" charset="0"/>
              </a:rPr>
              <a:t> µ³ñ¹ ³ßË³ñÑ³·ñ³Ï³Ý ï³ñ³ÍáõÙ </a:t>
            </a:r>
            <a:r>
              <a:rPr lang="en-US" dirty="0" err="1">
                <a:latin typeface="Arial Armenian" pitchFamily="34" charset="0"/>
              </a:rPr>
              <a:t>áõÝ»óáÕ</a:t>
            </a:r>
            <a:r>
              <a:rPr lang="en-US" dirty="0">
                <a:latin typeface="Arial Armenian" pitchFamily="34" charset="0"/>
              </a:rPr>
              <a:t> Ó»éÝ³ñÏáõÃÛáõÝÝ»ñÇ Ñ³Ù³ñ: ÜÙ³Ý³ïÇå Ñ³Ù³Ï³ñ·Ç ÏÇñ³éÙ³Ý ³ñ¹ÛáõÝùáõÙ áõÅ»Õ³ÝáõÙ ¿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ÑëÏáõÙÁ</a:t>
            </a:r>
            <a:r>
              <a:rPr lang="en-US" dirty="0">
                <a:latin typeface="Arial Armenian" pitchFamily="34" charset="0"/>
              </a:rPr>
              <a:t>, Ïñ×³ïíáõÙ ¿ ·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Ï³ï³ñÙ³Ý å³ñµ»ñ³ßñç³ÝÇ </a:t>
            </a:r>
            <a:r>
              <a:rPr lang="en-US" dirty="0" err="1">
                <a:latin typeface="Arial Armenian" pitchFamily="34" charset="0"/>
              </a:rPr>
              <a:t>ï¨áÕáõÃÛáõÝÁ</a:t>
            </a:r>
            <a:r>
              <a:rPr lang="en-US" dirty="0">
                <a:latin typeface="Arial Armenian" pitchFamily="34" charset="0"/>
              </a:rPr>
              <a:t> ¨ Ïñ×³ïíáõÙ »Ý ÷³ëï³ÃÕÃ³ßñç³Ý³éáõÃÛ³Ý Í³Ëë»ñÁ: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380886"/>
              </p:ext>
            </p:extLst>
          </p:nvPr>
        </p:nvGraphicFramePr>
        <p:xfrm>
          <a:off x="1331640" y="2924944"/>
          <a:ext cx="7488832" cy="3146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88832"/>
              </a:tblGrid>
              <a:tr h="3146152">
                <a:tc>
                  <a:txBody>
                    <a:bodyPr/>
                    <a:lstStyle/>
                    <a:p>
                      <a:pPr marL="0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 Armenian" pitchFamily="34" charset="0"/>
                        </a:rPr>
                        <a:t>      úñÇÝ³Ïª 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Owens Corning Ó»éÝ³ñÏáõÃÛ³Ý (³å³Ïáõ ¨ Ù³Ýñ³Ã»ÉÇ ³ñï³¹ñáõÃÛ³Ý)   Ñ³Ù³ñ ·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ÝáõÙÝ»ñÇ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¿É»ÏïñáÝ³ÛÇÝ Ï³é³í³ñÙ³Ý Ñ³Ù³Ï³ñ·Á Í³Ëë»ñÇ Ïñ×³ïÙ³Ý ÑÇÙÝ³Ï³Ý Ù»Ë³ÝÇ½ÙÝ ¿ Ñ³Ý¹Çë³ÝáõÙ: Î³½Ù³Ï»ñåáõÃÛáõÝÁ Ñ³Õáñ¹»É ¿,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áñ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Ñ³Ù³Ï³ñ·Ç Ý»ñ¹ñÙ³Ý ³ñ¹ÛáõÝùáõÙ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ËÙ»Éáõ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çñÇ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·ÝÙ³Ý Í³Ëë»ñÁ Ïñ×³ïí»É »Ý 60%-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áí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, ÷³Ã»Ã³íáñÙ³Ý Å³å³í»ÝÇ Í³Ëë»ñÁ 25%-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áí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¨ ÁÝ¹Ñ³Ýáõñ ³ñï³¹ñ³Ï³Ý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áã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³ñï³¹ñ³Ï³Ý Í³Ëë»ñÁ 10%-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áí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: </a:t>
                      </a:r>
                      <a:endParaRPr lang="en-US" sz="1400" dirty="0">
                        <a:effectLst/>
                        <a:latin typeface="Arial Armenian" pitchFamily="34" charset="0"/>
                      </a:endParaRPr>
                    </a:p>
                    <a:p>
                      <a:pPr marL="0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Ford Motor Company Ï³½Ù³Ï»ñåáõÃÛáõÝÁ Ñ³Ù³Ï³ñ·Ç Ý»ñ¹ñÙ³Ý ³ñ¹ÛáõÝùáõÙ 2000Ã. 10 ³Ùëí³ ÁÝÃ³óùáõÙ Ï³ï³ñ»É ¿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ßáõñç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70 ÙÉÝ. ¹áÉ³ñÇ ËÝ³ÛáÕáõÃÛáõÝ, 2001Ã. ÁÝÃ³óùáõÙ՝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ßáõñç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350 ÙÉÝ. ¹áÉ³ñÇ ËÝ³ÛáÕáõÃÛáõÝ: üÇñÙ³ÛÇÝ Ñ³çáÕí»É ¿  Ù»Ï å³ïí»ñÇ Ùß³ÏÙ³Ý Í³Ëë»ñÁ Ïñ×³ï»É 300 ¹áÉ³ñÇó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ÙÇÝã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¨ 15 ¹áÉ³ñ: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8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476672"/>
            <a:ext cx="770485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20700" algn="just"/>
            <a:r>
              <a:rPr lang="en-US" dirty="0" smtClean="0">
                <a:latin typeface="Arial Armenian" pitchFamily="34" charset="0"/>
              </a:rPr>
              <a:t>¶</a:t>
            </a:r>
            <a:r>
              <a:rPr lang="en-US" dirty="0" err="1">
                <a:latin typeface="Arial Armenian" pitchFamily="34" charset="0"/>
              </a:rPr>
              <a:t>ÝáõÙÝ»ñÇ</a:t>
            </a:r>
            <a:r>
              <a:rPr lang="en-US" dirty="0">
                <a:latin typeface="Arial Armenian" pitchFamily="34" charset="0"/>
              </a:rPr>
              <a:t> Ï³é³í³ñÙ³Ý ¿É»ÏïñáÝ³ÛÇÝ Ñ³Ù³Ï³ñ·»ñÁ Ó»éÝ³ñÏáõÃÛ³Ý Õ»Ï³í³ñÝ»ñÇÝ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³ßË³ï³ÏÇóÝ»ñÇÝ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»Ý ï³ÉÇë Çñ³·áñÍ»É ³íïáÙ³ï³óí³Í </a:t>
            </a:r>
            <a:r>
              <a:rPr lang="en-US" dirty="0" err="1">
                <a:latin typeface="Arial Armenian" pitchFamily="34" charset="0"/>
              </a:rPr>
              <a:t>é»ÅÇÙáí</a:t>
            </a:r>
            <a:r>
              <a:rPr lang="en-US" dirty="0">
                <a:latin typeface="Arial Armenian" pitchFamily="34" charset="0"/>
              </a:rPr>
              <a:t> Ñ»ï¨Û³É ýáõÝÏóÇ³Ý»ñÁ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pPr algn="just"/>
            <a:endParaRPr lang="en-US" dirty="0">
              <a:latin typeface="Arial Armenian" pitchFamily="34" charset="0"/>
            </a:endParaRP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Øß³Ï»É ³ñï³¹ñáõÃÛ³Ý Ñ³Ù³ñ ³ÝÑñ³Å»ßï </a:t>
            </a:r>
            <a:r>
              <a:rPr lang="en-US" sz="2000" dirty="0" err="1">
                <a:latin typeface="Arial Armenian" pitchFamily="34" charset="0"/>
              </a:rPr>
              <a:t>ÑáõÙùÇ</a:t>
            </a:r>
            <a:r>
              <a:rPr lang="en-US" sz="2000" dirty="0">
                <a:latin typeface="Arial Armenian" pitchFamily="34" charset="0"/>
              </a:rPr>
              <a:t>, </a:t>
            </a:r>
            <a:r>
              <a:rPr lang="en-US" sz="2000" dirty="0" err="1">
                <a:latin typeface="Arial Armenian" pitchFamily="34" charset="0"/>
              </a:rPr>
              <a:t>ÝÛáõÃ»ñÇ</a:t>
            </a:r>
            <a:r>
              <a:rPr lang="en-US" sz="2000" dirty="0">
                <a:latin typeface="Arial Armenian" pitchFamily="34" charset="0"/>
              </a:rPr>
              <a:t>, Ñ³Ù³ÉñÇãÝ»ñÇ, ë³ñù³íáñáõÙÝ»ñÇ Ñ³Ù³ñ ³ÝÑñ³Å»ßï å³Ñ»ëï³Ù³ë»ñÇ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Í³é³ÛáõÃÛáõÝÝ»ñÇ, ·ñ³ë»ÝÛ³Ï³ÛÇÝ ·</a:t>
            </a:r>
            <a:r>
              <a:rPr lang="en-US" sz="2000" dirty="0" err="1">
                <a:latin typeface="Arial Armenian" pitchFamily="34" charset="0"/>
              </a:rPr>
              <a:t>áõÛùÇ</a:t>
            </a:r>
            <a:r>
              <a:rPr lang="en-US" sz="2000" dirty="0">
                <a:latin typeface="Arial Armenian" pitchFamily="34" charset="0"/>
              </a:rPr>
              <a:t> ·ÝÙ³Ý å³ïí»ñÝ»ñ (³ßË³ï³ÏÇóÝ»ñÇ ýáõÝÏóÇ³)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àõëáõÙÝ³ëÇñ»É ÁÝ¹áõÝíáÕ Ñ³Ûï»ñÁ, Ï³ï³ñ»É Ñ³Ù³å³ï³ëË³Ý </a:t>
            </a:r>
            <a:r>
              <a:rPr lang="en-US" sz="2000" dirty="0" err="1">
                <a:latin typeface="Arial Armenian" pitchFamily="34" charset="0"/>
              </a:rPr>
              <a:t>ßïÏáõÙÝ»ñ</a:t>
            </a:r>
            <a:r>
              <a:rPr lang="en-US" sz="2000" dirty="0">
                <a:latin typeface="Arial Armenian" pitchFamily="34" charset="0"/>
              </a:rPr>
              <a:t>, Ñ³ëï³ï»É Ï³Ù </a:t>
            </a:r>
            <a:r>
              <a:rPr lang="en-US" sz="2000" dirty="0" err="1">
                <a:latin typeface="Arial Armenian" pitchFamily="34" charset="0"/>
              </a:rPr>
              <a:t>Ñ»ñù»É</a:t>
            </a:r>
            <a:r>
              <a:rPr lang="en-US" sz="2000" dirty="0">
                <a:latin typeface="Arial Armenian" pitchFamily="34" charset="0"/>
              </a:rPr>
              <a:t> (Õ»Ï³í³ñÝ»ñÇ ýáõÝÏóÇ³)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î»Ý¹»ñÝ»ñÇ ³ñ¹ÛáõÝùáõÙ ÁÝïñí³Í Ù³ï³Ï³ñ³ñÝ»ñÇ í×³ñÙ³Ý Ï³½Ù³Ï»ñåáõÙ (Õ»Ï³í³ñÝ»ñÇ ýáõÝÏóÇ³)</a:t>
            </a:r>
          </a:p>
          <a:p>
            <a:pPr marL="6794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Ðñ³å³ñ³Ï»É </a:t>
            </a:r>
            <a:r>
              <a:rPr lang="en-US" sz="2000" dirty="0" err="1">
                <a:latin typeface="Arial Armenian" pitchFamily="34" charset="0"/>
              </a:rPr>
              <a:t>ÇÝï»ñÝ»ïáõÙ</a:t>
            </a:r>
            <a:r>
              <a:rPr lang="en-US" sz="2000" dirty="0">
                <a:latin typeface="Arial Armenian" pitchFamily="34" charset="0"/>
              </a:rPr>
              <a:t> Ó»éÝ³ñÏáõÃÛ³Ý å³Ñ³ÝçÙáõÝùÝ»ñÇ, åÉ³Ý³íáñíáÕ ï»Ý¹»ñÝ»ñÇ (å³ÛÙ³ÝÝ»ñ, Å³ÙÏ»ïÝ»ñ) Ù³ëÇÝ ÇÝýáñÙ³óÇ³, </a:t>
            </a:r>
            <a:r>
              <a:rPr lang="en-US" sz="2000" dirty="0" err="1">
                <a:latin typeface="Arial Armenian" pitchFamily="34" charset="0"/>
              </a:rPr>
              <a:t>ÇÝãå»ë</a:t>
            </a:r>
            <a:r>
              <a:rPr lang="en-US" sz="2000" dirty="0">
                <a:latin typeface="Arial Armenian" pitchFamily="34" charset="0"/>
              </a:rPr>
              <a:t> Ý³¨ áõÕ³ñÏ»É Í³ÝáõóáõÙÝ»ñ ï»Ý¹»ñÝ»ñÇ ¨ 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Ù³ëÇÝ ·ñ³Ýóí³Í Ù³ï³Ï³ñ³ñÝ»ñÇÝ (·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·</a:t>
            </a:r>
            <a:r>
              <a:rPr lang="en-US" sz="2000" dirty="0" err="1">
                <a:latin typeface="Arial Armenian" pitchFamily="34" charset="0"/>
              </a:rPr>
              <a:t>Íáí</a:t>
            </a:r>
            <a:r>
              <a:rPr lang="en-US" sz="2000" dirty="0">
                <a:latin typeface="Arial Armenian" pitchFamily="34" charset="0"/>
              </a:rPr>
              <a:t> å³ï³ëË³Ý³ïáõ </a:t>
            </a:r>
            <a:r>
              <a:rPr lang="en-US" sz="2000" dirty="0" err="1">
                <a:latin typeface="Arial Armenian" pitchFamily="34" charset="0"/>
              </a:rPr>
              <a:t>Ù»Ý»ç»ñÇ</a:t>
            </a:r>
            <a:r>
              <a:rPr lang="en-US" sz="2000" dirty="0">
                <a:latin typeface="Arial Armenian" pitchFamily="34" charset="0"/>
              </a:rPr>
              <a:t> ýáõÝÏóÇ³</a:t>
            </a:r>
            <a:r>
              <a:rPr lang="en-US" sz="2000" dirty="0" smtClean="0">
                <a:latin typeface="Arial Armenian" pitchFamily="34" charset="0"/>
              </a:rPr>
              <a:t>):</a:t>
            </a:r>
            <a:endParaRPr lang="en-US" sz="20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932522"/>
            <a:ext cx="7200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 sz="2000" dirty="0" err="1">
                <a:latin typeface="Arial Armenian" pitchFamily="34" charset="0"/>
              </a:rPr>
              <a:t>ì»ñÉáõÍ»É</a:t>
            </a:r>
            <a:r>
              <a:rPr lang="en-US" sz="2000" dirty="0">
                <a:latin typeface="Arial Armenian" pitchFamily="34" charset="0"/>
              </a:rPr>
              <a:t> Ù³ï³Ï³ñÝ»ñÇ </a:t>
            </a:r>
            <a:r>
              <a:rPr lang="en-US" sz="2000" dirty="0" err="1">
                <a:latin typeface="Arial Armenian" pitchFamily="34" charset="0"/>
              </a:rPr>
              <a:t>ÏáÕÙÇó</a:t>
            </a:r>
            <a:r>
              <a:rPr lang="en-US" sz="2000" dirty="0">
                <a:latin typeface="Arial Armenian" pitchFamily="34" charset="0"/>
              </a:rPr>
              <a:t> ëï³óí³Í ·Ý³ÛÇÝ ³é³ç³ñÏÝ»ñÁ, </a:t>
            </a:r>
            <a:r>
              <a:rPr lang="en-US" sz="2000" dirty="0" err="1">
                <a:latin typeface="Arial Armenian" pitchFamily="34" charset="0"/>
              </a:rPr>
              <a:t>ÁÝïñ»É</a:t>
            </a:r>
            <a:r>
              <a:rPr lang="en-US" sz="2000" dirty="0">
                <a:latin typeface="Arial Armenian" pitchFamily="34" charset="0"/>
              </a:rPr>
              <a:t> Ý³Ëûñáù ë³ÑÙ³Ýí³Í ã³÷³ÝÇßÝ»ñÇÝ Ñ³Ù³å³ï³ëË³Ý ³é³ç³ñÏÝ»ñÁ (·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·</a:t>
            </a:r>
            <a:r>
              <a:rPr lang="en-US" sz="2000" dirty="0" err="1">
                <a:latin typeface="Arial Armenian" pitchFamily="34" charset="0"/>
              </a:rPr>
              <a:t>Íáí</a:t>
            </a:r>
            <a:r>
              <a:rPr lang="en-US" sz="2000" dirty="0">
                <a:latin typeface="Arial Armenian" pitchFamily="34" charset="0"/>
              </a:rPr>
              <a:t> å³ï³ëË³Ý³ïáõ </a:t>
            </a:r>
            <a:r>
              <a:rPr lang="en-US" sz="2000" dirty="0" err="1">
                <a:latin typeface="Arial Armenian" pitchFamily="34" charset="0"/>
              </a:rPr>
              <a:t>Ù»Ý»ç»ñÇ</a:t>
            </a:r>
            <a:r>
              <a:rPr lang="en-US" sz="2000" dirty="0">
                <a:latin typeface="Arial Armenian" pitchFamily="34" charset="0"/>
              </a:rPr>
              <a:t> ýáõÝÏóÇ³</a:t>
            </a:r>
            <a:r>
              <a:rPr lang="en-US" sz="2000" dirty="0" smtClean="0">
                <a:latin typeface="Arial Armenian" pitchFamily="34" charset="0"/>
              </a:rPr>
              <a:t>):</a:t>
            </a:r>
            <a:endParaRPr lang="en-US" sz="2000" dirty="0">
              <a:latin typeface="Arial Armenian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²ÝóÏ³óÝ»É Ñ³Ï³¹³ñÓ ³×áõñ¹Ý»ñ Ó»éÝ³ñÏáõÃÛ³Ý ³ñï³¹ñ³Ï³Ý Ï³ñÇùÝ»ñÁ µ³í³ñ³ñ»Éáõ Ýå³ï³Ïáí(·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·</a:t>
            </a:r>
            <a:r>
              <a:rPr lang="en-US" sz="2000" dirty="0" err="1">
                <a:latin typeface="Arial Armenian" pitchFamily="34" charset="0"/>
              </a:rPr>
              <a:t>Íáí</a:t>
            </a:r>
            <a:r>
              <a:rPr lang="en-US" sz="2000" dirty="0">
                <a:latin typeface="Arial Armenian" pitchFamily="34" charset="0"/>
              </a:rPr>
              <a:t> å³ï³ëË³Ý³ïáõ </a:t>
            </a:r>
            <a:r>
              <a:rPr lang="en-US" sz="2000" dirty="0" err="1">
                <a:latin typeface="Arial Armenian" pitchFamily="34" charset="0"/>
              </a:rPr>
              <a:t>Ù»Ý»ç»ñÇ</a:t>
            </a:r>
            <a:r>
              <a:rPr lang="en-US" sz="2000" dirty="0">
                <a:latin typeface="Arial Armenian" pitchFamily="34" charset="0"/>
              </a:rPr>
              <a:t> ýáõÝÏóÇ³):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¶ñ³Ýóí»É Ù³ï³Ï³ñ³ñÝ»ñÇ ïíÛ³ÉÝ»ñÇ µ³½³ÛáõÙ (Ù³ï³Ï³ñ³ñÇ ýáõÝÏóÇ³):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Ü³Ëûñáù ëï³Ý³É Ó»éÝ³ñÏáõÃÛáõÝáõÙ ³ñï³¹ñíáÕ ³åñ³ÝùÝ»ñÇ ·</a:t>
            </a:r>
            <a:r>
              <a:rPr lang="en-US" sz="2000" dirty="0" err="1">
                <a:latin typeface="Arial Armenian" pitchFamily="34" charset="0"/>
              </a:rPr>
              <a:t>Íáí</a:t>
            </a:r>
            <a:r>
              <a:rPr lang="en-US" sz="2000" dirty="0">
                <a:latin typeface="Arial Armenian" pitchFamily="34" charset="0"/>
              </a:rPr>
              <a:t> åÉ³Ý³íáñíáÕ 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Ù³ëÇÝ Í³ÝáõóáõÙÝ»ñ (Ù³ï³Ï³ñ³ñÇ ýáõÝÏóÇ³):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Ø³ëÝ³Ïó»É Ñ³Ï³¹³ñÓ ³×áõñ¹Ý»ñÇÝ, </a:t>
            </a:r>
            <a:r>
              <a:rPr lang="en-US" sz="2000" dirty="0" err="1">
                <a:latin typeface="Arial Armenian" pitchFamily="34" charset="0"/>
              </a:rPr>
              <a:t>í»ñÉáõÍ»É</a:t>
            </a:r>
            <a:r>
              <a:rPr lang="en-US" sz="2000" dirty="0">
                <a:latin typeface="Arial Armenian" pitchFamily="34" charset="0"/>
              </a:rPr>
              <a:t> ·áñÍ³ñùÝ»ñÇ ³ñ¹ÛáõÝùÝ»ñÁ, ³é³ç³ñÏ»É ³í»ÉÇ ó³Íñ ·</a:t>
            </a:r>
            <a:r>
              <a:rPr lang="en-US" sz="2000" dirty="0" err="1">
                <a:latin typeface="Arial Armenian" pitchFamily="34" charset="0"/>
              </a:rPr>
              <a:t>Ý»ñ</a:t>
            </a:r>
            <a:r>
              <a:rPr lang="en-US" sz="2000" dirty="0">
                <a:latin typeface="Arial Armenian" pitchFamily="34" charset="0"/>
              </a:rPr>
              <a:t>(Ù³ï³Ï³ñ³ñÇ ýáõÝÏóÇ³):</a:t>
            </a:r>
          </a:p>
        </p:txBody>
      </p:sp>
    </p:spTree>
    <p:extLst>
      <p:ext uri="{BB962C8B-B14F-4D97-AF65-F5344CB8AC3E}">
        <p14:creationId xmlns:p14="http://schemas.microsoft.com/office/powerpoint/2010/main" val="28623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5472" y="509771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Armenian" pitchFamily="34" charset="0"/>
              </a:rPr>
              <a:t>Ø³ï³Ï³ñ³ñÝ»ñÇ áõÕ»ÏóÙ³Ý ³ÙµáÕç³Ï³Ý å³ñµ»ñ³ßñç³ÝÇ Ñ³Ù³Ï³ñ·Á SCM</a:t>
            </a:r>
            <a:endParaRPr lang="en-US" sz="24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1528331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dirty="0" smtClean="0">
                <a:latin typeface="Arial Armenian" pitchFamily="34" charset="0"/>
              </a:rPr>
              <a:t>¶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Ï³é³í³ñÙ³Ý Ñ³Ù³Ï³ñ·Ç ïñ³Ù³µ³Ý³Ï³Ý ½³ñ·³óáõÙÁ Ñ³Ý¹Çë³ÝáõÙ ¿ Ù³ï³Ï³ñ³ñÝ»ñÇ áõÕ»ÏóÙ³Ý ³ÙµáÕç³Ï³Ý å³ñµ»ñ³ßñç³ÝÇ Ñ³Ù³Ï³ñ·Á SCM (Supply Chain Management):</a:t>
            </a:r>
          </a:p>
          <a:p>
            <a:pPr algn="just"/>
            <a:r>
              <a:rPr lang="en-US" sz="2000" b="1" dirty="0">
                <a:latin typeface="Arial Armenian" pitchFamily="34" charset="0"/>
              </a:rPr>
              <a:t>SCM Ñ³Ù³Ï³ñ·Á</a:t>
            </a:r>
            <a:r>
              <a:rPr lang="en-US" sz="2000" dirty="0">
                <a:latin typeface="Arial Armenian" pitchFamily="34" charset="0"/>
              </a:rPr>
              <a:t> Ù³ï³Ï³ñ³ñÙ³Ý ·áñÍÁÝÃ³óÝ»ñÇ åÉ³Ý³íáñÙ³Ý ¨ Ï³é³í³ñÙ³Ý ÇÝï»·ñí³Í ¿É»ÏïñáÝ³ÛÇÝ Ñ³Ù³Ï³ñ· ¿, </a:t>
            </a:r>
            <a:r>
              <a:rPr lang="en-US" sz="2000" dirty="0" err="1">
                <a:latin typeface="Arial Armenian" pitchFamily="34" charset="0"/>
              </a:rPr>
              <a:t>áñÝ</a:t>
            </a:r>
            <a:r>
              <a:rPr lang="en-US" sz="2000" dirty="0">
                <a:latin typeface="Arial Armenian" pitchFamily="34" charset="0"/>
              </a:rPr>
              <a:t> ³å³ÑáíáõÙ ¿ Ù³ï³Ï³ñ³ñÙ³Ý ßÕÃ³ÛÇ µ</a:t>
            </a:r>
            <a:r>
              <a:rPr lang="en-US" sz="2000" dirty="0" err="1">
                <a:latin typeface="Arial Armenian" pitchFamily="34" charset="0"/>
              </a:rPr>
              <a:t>áÉáñ</a:t>
            </a:r>
            <a:r>
              <a:rPr lang="en-US" sz="2000" dirty="0">
                <a:latin typeface="Arial Armenian" pitchFamily="34" charset="0"/>
              </a:rPr>
              <a:t> Ù³ëÝ³ÏÇóÝ»ñÇ ·áñÍáõÝ»áõÃÛ³Ý Ïááñ¹ÇÝ³óáõÙ ¨ </a:t>
            </a:r>
            <a:r>
              <a:rPr lang="en-US" sz="2000" dirty="0" err="1">
                <a:latin typeface="Arial Armenian" pitchFamily="34" charset="0"/>
              </a:rPr>
              <a:t>ÑëÏáõÙ</a:t>
            </a:r>
            <a:r>
              <a:rPr lang="en-US" sz="2000" dirty="0">
                <a:latin typeface="Arial Armenian" pitchFamily="34" charset="0"/>
              </a:rPr>
              <a:t>: SCM Ñ³Ù³Ï³ñ·áõÙ 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·</a:t>
            </a:r>
            <a:r>
              <a:rPr lang="en-US" sz="2000" dirty="0" err="1">
                <a:latin typeface="Arial Armenian" pitchFamily="34" charset="0"/>
              </a:rPr>
              <a:t>Íáí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Ù»Ý»ç»ñÇ</a:t>
            </a:r>
            <a:r>
              <a:rPr lang="en-US" sz="2000" dirty="0">
                <a:latin typeface="Arial Armenian" pitchFamily="34" charset="0"/>
              </a:rPr>
              <a:t> ýáõÝÏóÇ³Ý»ñÁ, </a:t>
            </a:r>
            <a:r>
              <a:rPr lang="en-US" sz="2000" dirty="0" err="1">
                <a:latin typeface="Arial Armenian" pitchFamily="34" charset="0"/>
              </a:rPr>
              <a:t>áñå»ë</a:t>
            </a:r>
            <a:r>
              <a:rPr lang="en-US" sz="2000" dirty="0">
                <a:latin typeface="Arial Armenian" pitchFamily="34" charset="0"/>
              </a:rPr>
              <a:t> Ï³ÝáÝ, </a:t>
            </a:r>
            <a:r>
              <a:rPr lang="en-US" sz="2000" dirty="0" err="1">
                <a:latin typeface="Arial Armenian" pitchFamily="34" charset="0"/>
              </a:rPr>
              <a:t>Çñ</a:t>
            </a:r>
            <a:r>
              <a:rPr lang="en-US" sz="2000" dirty="0">
                <a:latin typeface="Arial Armenian" pitchFamily="34" charset="0"/>
              </a:rPr>
              <a:t> íñ³ ¿ </a:t>
            </a:r>
            <a:r>
              <a:rPr lang="en-US" sz="2000" dirty="0" err="1">
                <a:latin typeface="Arial Armenian" pitchFamily="34" charset="0"/>
              </a:rPr>
              <a:t>í»ñóÝáõÙ</a:t>
            </a:r>
            <a:r>
              <a:rPr lang="en-US" sz="2000" dirty="0">
                <a:latin typeface="Arial Armenian" pitchFamily="34" charset="0"/>
              </a:rPr>
              <a:t> Íñ³·ÇñÁ (éáµáï-Ù³ï³Ï³ñ³ñ): ÜÙ³ÝûñÇÝ³Ï Ñ³Ù³Ï³ñ·Á </a:t>
            </a:r>
            <a:r>
              <a:rPr lang="en-US" sz="2000" dirty="0" err="1">
                <a:latin typeface="Arial Armenian" pitchFamily="34" charset="0"/>
              </a:rPr>
              <a:t>å»ïù</a:t>
            </a:r>
            <a:r>
              <a:rPr lang="en-US" sz="2000" dirty="0">
                <a:latin typeface="Arial Armenian" pitchFamily="34" charset="0"/>
              </a:rPr>
              <a:t> ¿ Ùß³ÏÇ, </a:t>
            </a:r>
            <a:r>
              <a:rPr lang="en-US" sz="2000" dirty="0" err="1">
                <a:latin typeface="Arial Armenian" pitchFamily="34" charset="0"/>
              </a:rPr>
              <a:t>í»ñÉáõÍÇ</a:t>
            </a:r>
            <a:r>
              <a:rPr lang="en-US" sz="2000" dirty="0">
                <a:latin typeface="Arial Armenian" pitchFamily="34" charset="0"/>
              </a:rPr>
              <a:t> ¨ Ï³ÝË³ï»ëÇ ³ñï³ùÇÝ ÙÇç³í³ÛñáõÙ ³éÏ³ ÷á÷áË³Ï³ÝÝ»ñÁ՝ ³ñï³¹ñáõÃÛ³Ý ¨ ³ÝÑñ³Å»ßï ·</a:t>
            </a:r>
            <a:r>
              <a:rPr lang="en-US" sz="2000" dirty="0" err="1">
                <a:latin typeface="Arial Armenian" pitchFamily="34" charset="0"/>
              </a:rPr>
              <a:t>ÝáõÙÝ»ñÇ</a:t>
            </a:r>
            <a:r>
              <a:rPr lang="en-US" sz="2000" dirty="0">
                <a:latin typeface="Arial Armenian" pitchFamily="34" charset="0"/>
              </a:rPr>
              <a:t> ³¹»Ïí³ï åÉ³Ý³íáñÙ³Ý Ñ³Ù³ñ:</a:t>
            </a:r>
          </a:p>
        </p:txBody>
      </p:sp>
    </p:spTree>
    <p:extLst>
      <p:ext uri="{BB962C8B-B14F-4D97-AF65-F5344CB8AC3E}">
        <p14:creationId xmlns:p14="http://schemas.microsoft.com/office/powerpoint/2010/main" val="7831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688423"/>
              </p:ext>
            </p:extLst>
          </p:nvPr>
        </p:nvGraphicFramePr>
        <p:xfrm>
          <a:off x="1187624" y="404664"/>
          <a:ext cx="7704856" cy="15240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04856"/>
              </a:tblGrid>
              <a:tr h="0">
                <a:tc>
                  <a:txBody>
                    <a:bodyPr/>
                    <a:lstStyle/>
                    <a:p>
                      <a:pPr marL="0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úñÇÝ³Ï. Wal-Mart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ÁÝÏ»ñáõÃÛáõÝÁ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Çñ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Ù³ï³Ï³ñ³ñÝ»ñÇÝ í³×³éùÇ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å³ÑáõëïÝ»ñÇ Ù³ëÇÝ ÇÝýáñÙ³óÇ³ÛÇ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ÙáõïùÇ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ÑÝ³ñ³íáñáõÃÛáõÝ ¿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ÁÝÓ»éáõÙ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(³Ûë ÇÝýáñÙ³óÇ³Ý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ÏáÙ»ñóÇáÝ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·³ÕïÝÇù ¿ Ñ³Ù³ñíáõÙ ¨ ëáíáñ³µ³ñ Ã³ùóíáõÙ ¿ Ùñó³ÏÇóÝ»ñÇó): êñ³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ßÝáñÑÇí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Ñ³çáÕí»É ¿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ëï»ÕÍ»É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Ù³ï³Ï³ñ³ñÙ³Ý ÑÝ³ñ³íáñÇÝë ³ñ¹ÛáõÝ³í»ï ßÕÃ³ ¨ Wal-Mart-Á Ï³ñáÕ³ó»É ¿ å³Ñ»É ³Ù»Ý³ó³Íñ ·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Ý»ñÁ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31640" y="1988840"/>
            <a:ext cx="748883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dirty="0" smtClean="0">
                <a:latin typeface="Arial Armenian" pitchFamily="34" charset="0"/>
              </a:rPr>
              <a:t>Ø³Ýñ³Í³Ë </a:t>
            </a:r>
            <a:r>
              <a:rPr lang="en-US" sz="2000" dirty="0">
                <a:latin typeface="Arial Armenian" pitchFamily="34" charset="0"/>
              </a:rPr>
              <a:t>·Ýáñ¹Á ûÝÉ³ÛÝ </a:t>
            </a:r>
            <a:r>
              <a:rPr lang="en-US" sz="2000" dirty="0" err="1">
                <a:latin typeface="Arial Armenian" pitchFamily="34" charset="0"/>
              </a:rPr>
              <a:t>é»ÅÇÙáí</a:t>
            </a:r>
            <a:r>
              <a:rPr lang="en-US" sz="2000" dirty="0">
                <a:latin typeface="Arial Armenian" pitchFamily="34" charset="0"/>
              </a:rPr>
              <a:t> ëï³ÝáõÙ ¿ å³ïí»ñÁ ëå³éáÕÇó, ïíÛ³É ³åñ³ÝùÇ Ù³ëáí Ñ³ÛïÁ ³ÝÙÇç³å»ë áõÕ³ñÏíáõÙ ¿ Ù»Í³Í³Ë ³ñï³¹ñáÕÇÝ: ²ñï³¹ñáÕÝ ¿É </a:t>
            </a:r>
            <a:r>
              <a:rPr lang="en-US" sz="2000" dirty="0" err="1">
                <a:latin typeface="Arial Armenian" pitchFamily="34" charset="0"/>
              </a:rPr>
              <a:t>Çñ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Ñ»ñÃÇÝ</a:t>
            </a:r>
            <a:r>
              <a:rPr lang="en-US" sz="2000" dirty="0">
                <a:latin typeface="Arial Armenian" pitchFamily="34" charset="0"/>
              </a:rPr>
              <a:t> å³ïíÇñáõÙ ¿ ³ÝÑñ³Å»ßï </a:t>
            </a:r>
            <a:r>
              <a:rPr lang="en-US" sz="2000" dirty="0" err="1">
                <a:latin typeface="Arial Armenian" pitchFamily="34" charset="0"/>
              </a:rPr>
              <a:t>ÝÛáõÃ»ñÝ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áõ</a:t>
            </a:r>
            <a:r>
              <a:rPr lang="en-US" sz="2000" dirty="0">
                <a:latin typeface="Arial Armenian" pitchFamily="34" charset="0"/>
              </a:rPr>
              <a:t> Ñ³Ù³ÉñÇãÝ»ñÁ Ù³ï³Ï³ñ³ñÝ»ñÇó ¨ ³ñï³¹ñáõÙ ¿ ³ÝÑñ³Å»ßï ³åñ³ÝùÁ: êå³éáÕÝ ¿É </a:t>
            </a:r>
            <a:r>
              <a:rPr lang="en-US" sz="2000" dirty="0" err="1">
                <a:latin typeface="Arial Armenian" pitchFamily="34" charset="0"/>
              </a:rPr>
              <a:t>Çñ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Ñ»ñÃÇÝ</a:t>
            </a:r>
            <a:r>
              <a:rPr lang="en-US" sz="2000" dirty="0">
                <a:latin typeface="Arial Armenian" pitchFamily="34" charset="0"/>
              </a:rPr>
              <a:t> Ï³ñáÕ ¿ í»ñ³ÑëÏ»É å³ïí»ñÇ Ï³ï³ñÙ³Ý ÁÝÃ³óùÁ ¨ ³åñ³ÝùÇ ³éÏ³ÛáõÃÛáõÝÁ å³Ñ»ëïáõÙ: </a:t>
            </a:r>
            <a:endParaRPr lang="en-US" sz="2000" dirty="0" smtClean="0">
              <a:latin typeface="Arial Armenian" pitchFamily="34" charset="0"/>
            </a:endParaRPr>
          </a:p>
          <a:p>
            <a:pPr indent="457200" algn="just"/>
            <a:r>
              <a:rPr lang="en-US" sz="2000" dirty="0" smtClean="0">
                <a:latin typeface="Arial Armenian" pitchFamily="34" charset="0"/>
              </a:rPr>
              <a:t>î³ñµ»ñ </a:t>
            </a:r>
            <a:r>
              <a:rPr lang="en-US" sz="2000" dirty="0">
                <a:latin typeface="Arial Armenian" pitchFamily="34" charset="0"/>
              </a:rPr>
              <a:t>Ó»éÝ³ñÏáõÃÛáõÝÝ»ñÇ ·Ý³Ñ³ïáõÙÝ»ñÇ Ñ³Ù³Ó³ÛÝ, </a:t>
            </a:r>
            <a:r>
              <a:rPr lang="en-US" sz="2000" dirty="0" err="1">
                <a:latin typeface="Arial Armenian" pitchFamily="34" charset="0"/>
              </a:rPr>
              <a:t>áñáÝù</a:t>
            </a:r>
            <a:r>
              <a:rPr lang="en-US" sz="2000" dirty="0">
                <a:latin typeface="Arial Armenian" pitchFamily="34" charset="0"/>
              </a:rPr>
              <a:t> ÏÇñ³éáõÙ »Ý Ù³ï³Ï³ñ³ñÙ³Ý ßÕÃ³ÛÇ Ï³é³í³ñÙ³Ý Ñ³Ù³Ï³ñ·»ñÁ, </a:t>
            </a:r>
            <a:r>
              <a:rPr lang="en-US" sz="2000" dirty="0" err="1">
                <a:latin typeface="Arial Armenian" pitchFamily="34" charset="0"/>
              </a:rPr>
              <a:t>ïÝï»ëáõÙ</a:t>
            </a:r>
            <a:r>
              <a:rPr lang="en-US" sz="2000" dirty="0">
                <a:latin typeface="Arial Armenian" pitchFamily="34" charset="0"/>
              </a:rPr>
              <a:t> »Ý </a:t>
            </a:r>
            <a:r>
              <a:rPr lang="en-US" sz="2000" dirty="0" err="1">
                <a:latin typeface="Arial Armenian" pitchFamily="34" charset="0"/>
              </a:rPr>
              <a:t>ÙÇÝã</a:t>
            </a:r>
            <a:r>
              <a:rPr lang="en-US" sz="2000" dirty="0">
                <a:latin typeface="Arial Armenian" pitchFamily="34" charset="0"/>
              </a:rPr>
              <a:t>¨ 20% ïñ³Ýëåáñï³ÛÇÝ Í³Ëë»ñÁ, Ïñ×³ïáõÙ »Ý å³ÑáõëïÝ»ñÁ 25-60%-</a:t>
            </a:r>
            <a:r>
              <a:rPr lang="en-US" sz="2000" dirty="0" err="1">
                <a:latin typeface="Arial Armenian" pitchFamily="34" charset="0"/>
              </a:rPr>
              <a:t>áí</a:t>
            </a:r>
            <a:r>
              <a:rPr lang="en-US" sz="2000" dirty="0">
                <a:latin typeface="Arial Armenian" pitchFamily="34" charset="0"/>
              </a:rPr>
              <a:t>, å³ïí»ñÝ»ñÇ Ï³ï³ñÙ³Ý å³ñµ»ñ³ßñç³ÝÝ»ñÁ՝ 30-50%-</a:t>
            </a:r>
            <a:r>
              <a:rPr lang="en-US" sz="2000" dirty="0" err="1">
                <a:latin typeface="Arial Armenian" pitchFamily="34" charset="0"/>
              </a:rPr>
              <a:t>áí</a:t>
            </a:r>
            <a:r>
              <a:rPr lang="en-US" sz="2000" dirty="0">
                <a:latin typeface="Arial Armenian" pitchFamily="34" charset="0"/>
              </a:rPr>
              <a:t>, Èá·ÇëïÇÏ³ÛÇ áõÕÕáõÃÛ³Ùµ Ï³ï³ñíáÕ Í³Ëë»ñÁ՝ 20-30%-</a:t>
            </a:r>
            <a:r>
              <a:rPr lang="en-US" sz="2000" dirty="0" err="1">
                <a:latin typeface="Arial Armenian" pitchFamily="34" charset="0"/>
              </a:rPr>
              <a:t>áí</a:t>
            </a:r>
            <a:r>
              <a:rPr lang="en-US" sz="2000" dirty="0">
                <a:latin typeface="Arial Armenian" pitchFamily="34" charset="0"/>
              </a:rPr>
              <a:t>:</a:t>
            </a:r>
          </a:p>
          <a:p>
            <a:pPr algn="just"/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54868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>
                <a:latin typeface="Arial Armenian" pitchFamily="34" charset="0"/>
              </a:rPr>
              <a:t>SCM </a:t>
            </a:r>
            <a:r>
              <a:rPr lang="en-US" dirty="0">
                <a:latin typeface="Arial Armenian" pitchFamily="34" charset="0"/>
              </a:rPr>
              <a:t>Ñ³Ù³Ï³ñ·Ç ÑÝ³ñ³íáñáõÃÛáõÝÝ»ñÝ ³í»ÉÇ </a:t>
            </a:r>
            <a:r>
              <a:rPr lang="en-US" dirty="0" err="1">
                <a:latin typeface="Arial Armenian" pitchFamily="34" charset="0"/>
              </a:rPr>
              <a:t>ÏáÝÏñ»ï</a:t>
            </a:r>
            <a:r>
              <a:rPr lang="en-US" dirty="0">
                <a:latin typeface="Arial Armenian" pitchFamily="34" charset="0"/>
              </a:rPr>
              <a:t> µ</a:t>
            </a:r>
            <a:r>
              <a:rPr lang="en-US" dirty="0" err="1">
                <a:latin typeface="Arial Armenian" pitchFamily="34" charset="0"/>
              </a:rPr>
              <a:t>Ýáñáß»Éáõ</a:t>
            </a:r>
            <a:r>
              <a:rPr lang="en-US" dirty="0">
                <a:latin typeface="Arial Armenian" pitchFamily="34" charset="0"/>
              </a:rPr>
              <a:t> Ñ³Ù³ñ ¹Çï³ñÏ»Ýù ËÝ¹ÇñÝ»ñÁ, </a:t>
            </a:r>
            <a:r>
              <a:rPr lang="en-US" dirty="0" err="1">
                <a:latin typeface="Arial Armenian" pitchFamily="34" charset="0"/>
              </a:rPr>
              <a:t>áñáÝù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ÉáõÍíáõÙ</a:t>
            </a:r>
            <a:r>
              <a:rPr lang="en-US" dirty="0">
                <a:latin typeface="Arial Armenian" pitchFamily="34" charset="0"/>
              </a:rPr>
              <a:t> »Ý ³Ûë ï»ËÝáÉá·Ç³ÛÇ ÏÇñ³éÙ³Ùµ.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67644" y="177281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²ñï³¹ñáõÃÛ³Ý Ù³ï³Ï³ñ³ñáõÙ ¨ ·</a:t>
            </a:r>
            <a:r>
              <a:rPr lang="en-US" b="1" dirty="0" err="1">
                <a:latin typeface="Arial Armenian" pitchFamily="34" charset="0"/>
              </a:rPr>
              <a:t>ÝáõÙÝ»ñ</a:t>
            </a:r>
            <a:r>
              <a:rPr lang="en-US" b="1" dirty="0">
                <a:latin typeface="Arial Armenian" pitchFamily="34" charset="0"/>
              </a:rPr>
              <a:t>:</a:t>
            </a:r>
            <a:r>
              <a:rPr lang="en-US" dirty="0">
                <a:latin typeface="Arial Armenian" pitchFamily="34" charset="0"/>
              </a:rPr>
              <a:t> SCM Ñ³Ù³Ï³ñ·Á </a:t>
            </a:r>
            <a:r>
              <a:rPr lang="en-US" dirty="0" err="1">
                <a:latin typeface="Arial Armenian" pitchFamily="34" charset="0"/>
              </a:rPr>
              <a:t>å»ïù</a:t>
            </a:r>
            <a:r>
              <a:rPr lang="en-US" dirty="0">
                <a:latin typeface="Arial Armenian" pitchFamily="34" charset="0"/>
              </a:rPr>
              <a:t> ¿ </a:t>
            </a:r>
            <a:r>
              <a:rPr lang="en-US" dirty="0" err="1">
                <a:latin typeface="Arial Armenian" pitchFamily="34" charset="0"/>
              </a:rPr>
              <a:t>ÉáõÍÇ</a:t>
            </a:r>
            <a:r>
              <a:rPr lang="en-US" dirty="0">
                <a:latin typeface="Arial Armenian" pitchFamily="34" charset="0"/>
              </a:rPr>
              <a:t> Ù³ï³Ï³ñ³ñÝ»ñÇ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Ñ³Ù³·áñÍ³ÏóáõÃÛ³Ý ËÝ¹ÇñÝ»ñÁ. Ýñ³Ýó </a:t>
            </a:r>
            <a:r>
              <a:rPr lang="en-US" dirty="0" err="1">
                <a:latin typeface="Arial Armenian" pitchFamily="34" charset="0"/>
              </a:rPr>
              <a:t>áñáÝáõÙÁ</a:t>
            </a:r>
            <a:r>
              <a:rPr lang="en-US" dirty="0">
                <a:latin typeface="Arial Armenian" pitchFamily="34" charset="0"/>
              </a:rPr>
              <a:t>, å³ïí»ñÝ»ñÇ Ó¨³Ï»ñåáõÙÁ, ÷áËÑ³ßí³ñÏÝ»ñÁ ¨ ³ÛÉÝ: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67644" y="2996952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b="1" dirty="0">
                <a:latin typeface="Arial Armenian" pitchFamily="34" charset="0"/>
              </a:rPr>
              <a:t>ä³Ñ»ëïÝ»ñÇ Ï³é³í³ñáõÙ:</a:t>
            </a:r>
            <a:r>
              <a:rPr lang="en-US" dirty="0">
                <a:latin typeface="Arial Armenian" pitchFamily="34" charset="0"/>
              </a:rPr>
              <a:t> SCM Ñ³Ù³Ï³ñ·Á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 ï³ÉÇë </a:t>
            </a:r>
            <a:r>
              <a:rPr lang="en-US" dirty="0" err="1">
                <a:latin typeface="Arial Armenian" pitchFamily="34" charset="0"/>
              </a:rPr>
              <a:t>Ñ»ï¨»É</a:t>
            </a:r>
            <a:r>
              <a:rPr lang="en-US" dirty="0">
                <a:latin typeface="Arial Armenian" pitchFamily="34" charset="0"/>
              </a:rPr>
              <a:t> ³åñ³ÝùÝ»ñÇ ï»Õ³ß³ñÅÇÝ Ûáõñ³ù³ÝãÛáõñ å³Ñ»ëïáõÙ ¨ Çñ³½»Ï»É ³Û¹ Ù³ëÇÝ, </a:t>
            </a:r>
            <a:r>
              <a:rPr lang="en-US" dirty="0" err="1">
                <a:latin typeface="Arial Armenian" pitchFamily="34" charset="0"/>
              </a:rPr>
              <a:t>ÑëÏ»É</a:t>
            </a:r>
            <a:r>
              <a:rPr lang="en-US" dirty="0">
                <a:latin typeface="Arial Armenian" pitchFamily="34" charset="0"/>
              </a:rPr>
              <a:t> å³Ñ»ëï³ÛÇÝ µ</a:t>
            </a:r>
            <a:r>
              <a:rPr lang="en-US" dirty="0" err="1">
                <a:latin typeface="Arial Armenian" pitchFamily="34" charset="0"/>
              </a:rPr>
              <a:t>áÉáñ</a:t>
            </a:r>
            <a:r>
              <a:rPr lang="en-US" dirty="0">
                <a:latin typeface="Arial Armenian" pitchFamily="34" charset="0"/>
              </a:rPr>
              <a:t> ·</a:t>
            </a:r>
            <a:r>
              <a:rPr lang="en-US" dirty="0" smtClean="0">
                <a:latin typeface="Arial Armenian" pitchFamily="34" charset="0"/>
              </a:rPr>
              <a:t>áñÍÁÝÃ³óÝ»ñÁ:</a:t>
            </a:r>
            <a:endParaRPr lang="en-US" dirty="0">
              <a:latin typeface="Arial Armenian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7644" y="4005064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Arial Armenian" pitchFamily="34" charset="0"/>
              </a:rPr>
              <a:t>îñ³Ýëåáñï³ÛÇÝ ·áñÍ³éÝáõÃÛáõÝÝ»ñÇ ûåïÇÙÇ½³óáõÙÁ ¨ Ï³é³í³ñáõÙ:</a:t>
            </a:r>
            <a:r>
              <a:rPr lang="en-US" dirty="0">
                <a:latin typeface="Arial Armenian" pitchFamily="34" charset="0"/>
              </a:rPr>
              <a:t> SCM Ñ³Ù³Ï³ñ·Ç ëï³Ý¹³ñï ³Ûë »ÝÃ³Ñ³Ù³Ï³ñ·Á </a:t>
            </a:r>
            <a:r>
              <a:rPr lang="en-US" dirty="0" err="1">
                <a:latin typeface="Arial Armenian" pitchFamily="34" charset="0"/>
              </a:rPr>
              <a:t>ÃáõÛÉ</a:t>
            </a:r>
            <a:r>
              <a:rPr lang="en-US" dirty="0">
                <a:latin typeface="Arial Armenian" pitchFamily="34" charset="0"/>
              </a:rPr>
              <a:t> ¿ ï³ÉÇë Ñ³ßí³ñÏ»É ï³ñµ»ñ ïñ³Ýëåáñï³ÛÇÝ </a:t>
            </a:r>
            <a:r>
              <a:rPr lang="en-US" dirty="0" err="1">
                <a:latin typeface="Arial Armenian" pitchFamily="34" charset="0"/>
              </a:rPr>
              <a:t>ÙÇçáóÝ»ñáí</a:t>
            </a:r>
            <a:r>
              <a:rPr lang="en-US" dirty="0">
                <a:latin typeface="Arial Armenian" pitchFamily="34" charset="0"/>
              </a:rPr>
              <a:t> µ»éÝ³÷áË³¹ñÙ³Ý ³ñÅ»ùÁ, Ù³ùë³ÛÇÝ Í³Ëë»ñÁ ¨ µ»éÝ³íáñÙ³Ý </a:t>
            </a:r>
            <a:r>
              <a:rPr lang="en-US" dirty="0" err="1">
                <a:latin typeface="Arial Armenian" pitchFamily="34" charset="0"/>
              </a:rPr>
              <a:t>áõ</a:t>
            </a:r>
            <a:r>
              <a:rPr lang="en-US" dirty="0">
                <a:latin typeface="Arial Armenian" pitchFamily="34" charset="0"/>
              </a:rPr>
              <a:t> µ»éÝ³Ã³÷Ù³Ý ³ñÅ»ùÁ՝ ïñ³Ýëåáñï³ÛÇÝ »</a:t>
            </a:r>
            <a:r>
              <a:rPr lang="en-US" dirty="0" err="1">
                <a:latin typeface="Arial Armenian" pitchFamily="34" charset="0"/>
              </a:rPr>
              <a:t>ñÃáõÕÇÝ»ñÁ</a:t>
            </a:r>
            <a:r>
              <a:rPr lang="en-US" dirty="0">
                <a:latin typeface="Arial Armenian" pitchFamily="34" charset="0"/>
              </a:rPr>
              <a:t> ûåïÇÙÇ½³óÝ»Éáõ Ýå³ï³Ïáí:</a:t>
            </a:r>
          </a:p>
        </p:txBody>
      </p:sp>
    </p:spTree>
    <p:extLst>
      <p:ext uri="{BB962C8B-B14F-4D97-AF65-F5344CB8AC3E}">
        <p14:creationId xmlns:p14="http://schemas.microsoft.com/office/powerpoint/2010/main" val="7185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404664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b="1" dirty="0" smtClean="0">
                <a:latin typeface="Arial Armenian" pitchFamily="34" charset="0"/>
              </a:rPr>
              <a:t>¸</a:t>
            </a:r>
            <a:r>
              <a:rPr lang="en-US" b="1" dirty="0" err="1">
                <a:latin typeface="Arial Armenian" pitchFamily="34" charset="0"/>
              </a:rPr>
              <a:t>ÇëÃñÇµÛáõÃáñÝ»ñÇ</a:t>
            </a:r>
            <a:r>
              <a:rPr lang="en-US" b="1" dirty="0">
                <a:latin typeface="Arial Armenian" pitchFamily="34" charset="0"/>
              </a:rPr>
              <a:t> </a:t>
            </a:r>
            <a:r>
              <a:rPr lang="en-US" b="1" dirty="0" err="1">
                <a:latin typeface="Arial Armenian" pitchFamily="34" charset="0"/>
              </a:rPr>
              <a:t>Ñ»ï</a:t>
            </a:r>
            <a:r>
              <a:rPr lang="en-US" b="1" dirty="0">
                <a:latin typeface="Arial Armenian" pitchFamily="34" charset="0"/>
              </a:rPr>
              <a:t> ³ßË³ï³Ýù: </a:t>
            </a:r>
            <a:r>
              <a:rPr lang="en-US" dirty="0">
                <a:latin typeface="Arial Armenian" pitchFamily="34" charset="0"/>
              </a:rPr>
              <a:t>SCM Ñ³Ù³Ï³ñ·Ç Ï³½ÙáõÙ Ï³ñáÕ »Ý û·ï³·áñÍí»É ¹ÇëÃñÇµÛáõÃáñÝ»ñÇ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³ßË³ï»Éáõ Ý³¨ Ñ³ïáõÏ ¿É»ÏïñáÝ³ÛÇÝ ³é¨ïñ³ÛÇÝ Ññ³å³ñ³ÏÝ»ñ, </a:t>
            </a:r>
            <a:r>
              <a:rPr lang="en-US" dirty="0" err="1">
                <a:latin typeface="Arial Armenian" pitchFamily="34" charset="0"/>
              </a:rPr>
              <a:t>áñï»Õ</a:t>
            </a:r>
            <a:r>
              <a:rPr lang="en-US" dirty="0">
                <a:latin typeface="Arial Armenian" pitchFamily="34" charset="0"/>
              </a:rPr>
              <a:t> ï»Õ³¹ñíáõÙ »Ý å³ïí»ñÝ»ñÁ ¨ Çñ³Ï³Ý³óíáõÙ »Ý ÷áËÑ³ßí³ñÏÝ»ñÁ: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19742"/>
              </p:ext>
            </p:extLst>
          </p:nvPr>
        </p:nvGraphicFramePr>
        <p:xfrm>
          <a:off x="1475656" y="2276872"/>
          <a:ext cx="7097575" cy="2365325"/>
        </p:xfrm>
        <a:graphic>
          <a:graphicData uri="http://schemas.openxmlformats.org/drawingml/2006/table">
            <a:tbl>
              <a:tblPr firstRow="1" firstCol="1" bandRow="1">
                <a:tableStyleId>{18603FDC-E32A-4AB5-989C-0864C3EAD2B8}</a:tableStyleId>
              </a:tblPr>
              <a:tblGrid>
                <a:gridCol w="7097575"/>
              </a:tblGrid>
              <a:tr h="2365325">
                <a:tc>
                  <a:txBody>
                    <a:bodyPr/>
                    <a:lstStyle/>
                    <a:p>
                      <a:pPr marL="0" marR="47625" algn="just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úñÇÝ³Ï. ´»éÝ³ï³ñÇ í³ñáñ¹Á ë³ÑÙ³Ýí³Í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Ï»ï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Ñ³ëÝ»ÉáõÝ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å»ë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, WAP ³ñÓ³Ý³·ñáõÃÛ³Ý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ÙÇçáóáí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Ï³åíáõÙ ¿ Ó»éÝ³ñÏáõÃÛ³Ý SCM Ñ³Ù³Ï³ñ·ÇÝ ¨ Ùáõïù³·ñáõÙ Ù³ï³Ï³ñ³ñÙ³Ý Ï³ñ·³íÇ×³ÏÁ µ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ÝáñáßáÕ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Ïá¹Á.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ï»Õ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¿ Ñ³ë»É,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ëÏë»É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¿ µ»éÝ³Ã³÷áõÙÁ, ³í³ñï»É ¿ µ»éÝ³Ã³÷áõÙÁ ¨ ³ÛÉÝ: Ò»éÝ³ñÏáõÃÛ³Ý SCM Ñ³Ù³Ï³ñ·Á ³íïáÙ³ï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áñáßáõÙ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¿ µ»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éÇ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·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ïÝí»Éáõ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í³ÛñÁ ¨ ·áñÍ³ñÏáõÙ ³åñ³ÝùÇ í»ñçÝ³Ï³Ý </a:t>
                      </a:r>
                      <a:r>
                        <a:rPr lang="en-US" sz="1600" dirty="0" err="1">
                          <a:effectLst/>
                          <a:latin typeface="Arial Armenian" pitchFamily="34" charset="0"/>
                        </a:rPr>
                        <a:t>Ï»ï</a:t>
                      </a:r>
                      <a:r>
                        <a:rPr lang="en-US" sz="1600" dirty="0">
                          <a:effectLst/>
                          <a:latin typeface="Arial Armenian" pitchFamily="34" charset="0"/>
                        </a:rPr>
                        <a:t> Ñ³ëÝ»Éáõ Å³Ù³Ý³ÏÇ ¨ ÁÝ¹Ñ³Ýáõñ Í³Ëë»ñÇ Ñ³ßí³éÙ³Ý Ñ³Ù³å³ï³ëË³Ý ³É·áñÇÃÙÁ:</a:t>
                      </a:r>
                      <a:endParaRPr lang="en-US" sz="1400" dirty="0">
                        <a:effectLst/>
                        <a:latin typeface="Arial Armenian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15616" y="5013176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dirty="0" smtClean="0">
                <a:latin typeface="Arial Armenian" pitchFamily="34" charset="0"/>
              </a:rPr>
              <a:t>ÜÙ³Ý³ïÇå </a:t>
            </a:r>
            <a:r>
              <a:rPr lang="en-US" dirty="0">
                <a:latin typeface="Arial Armenian" pitchFamily="34" charset="0"/>
              </a:rPr>
              <a:t>Ù»Ë³ÝÇ½ÙÇ ÏÇñ³éÙ³Ý å³ñ³·³ÛáõÙ Ñ³×³Ëáñ¹ÇÝ Ñ³ÛïÝÇ ¿ ³åñ³ÝùÇ ·</a:t>
            </a:r>
            <a:r>
              <a:rPr lang="en-US" dirty="0" err="1">
                <a:latin typeface="Arial Armenian" pitchFamily="34" charset="0"/>
              </a:rPr>
              <a:t>ïÝí»Éáõ</a:t>
            </a:r>
            <a:r>
              <a:rPr lang="en-US" dirty="0">
                <a:latin typeface="Arial Armenian" pitchFamily="34" charset="0"/>
              </a:rPr>
              <a:t> í³ÛñÁ ¨ Ï³ñ·³íÇ×³ÏÁ, </a:t>
            </a:r>
            <a:r>
              <a:rPr lang="en-US" dirty="0" err="1">
                <a:latin typeface="Arial Armenian" pitchFamily="34" charset="0"/>
              </a:rPr>
              <a:t>ÇÝãÁ</a:t>
            </a:r>
            <a:r>
              <a:rPr lang="en-US" dirty="0">
                <a:latin typeface="Arial Armenian" pitchFamily="34" charset="0"/>
              </a:rPr>
              <a:t> ³é³ùáÕÇ ¨ ëï³óáÕÇ Ñ³ñ³µ»ñáõÃÛáõÝÝ»ñÁ Ã³÷³ÝóÇÏ ¿ ¹³ñÓÝáõÙ ¨ Ñ»ï¨³µ³ñ Ù»Í³óÝáõÙ ¿ ·Ýáñ¹Ç íëï³ÑáõÃÛáõÝÁ:</a:t>
            </a:r>
          </a:p>
        </p:txBody>
      </p:sp>
    </p:spTree>
    <p:extLst>
      <p:ext uri="{BB962C8B-B14F-4D97-AF65-F5344CB8AC3E}">
        <p14:creationId xmlns:p14="http://schemas.microsoft.com/office/powerpoint/2010/main" val="318629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398076"/>
            <a:ext cx="62183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 Armenian" pitchFamily="34" charset="0"/>
              </a:rPr>
              <a:t>ì³×³éùÇ Ï³é³í³ñÙ³Ý Ñ³Ù³Ï³ñ· (e-distribution)</a:t>
            </a:r>
            <a:endParaRPr lang="en-US" sz="2000" dirty="0">
              <a:latin typeface="Arial Armenian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1251332"/>
            <a:ext cx="705678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dirty="0" smtClean="0">
                <a:latin typeface="Arial Armenian" pitchFamily="34" charset="0"/>
              </a:rPr>
              <a:t>Ð³Ù³Ï³ñ·Ç </a:t>
            </a:r>
            <a:r>
              <a:rPr lang="en-US" sz="2000" dirty="0">
                <a:latin typeface="Arial Armenian" pitchFamily="34" charset="0"/>
              </a:rPr>
              <a:t>³é³ù»ÉáõÃÛáõÝÝ ¿ ¹ÇÉ»ñÝ»ñÇ ó³ÝóÇ ¨ Ó»éÝ³ñÏáõÃÛ³Ý ³ñï³¹ñ³ÝùÇ í»ñçÝ³Ï³Ý ëå³éáÕÝ»ñÇ </a:t>
            </a:r>
            <a:r>
              <a:rPr lang="en-US" sz="2000" dirty="0" err="1">
                <a:latin typeface="Arial Armenian" pitchFamily="34" charset="0"/>
              </a:rPr>
              <a:t>Ñ»ï</a:t>
            </a:r>
            <a:r>
              <a:rPr lang="en-US" sz="2000" dirty="0">
                <a:latin typeface="Arial Armenian" pitchFamily="34" charset="0"/>
              </a:rPr>
              <a:t> ³ßË³ï³ÝùÇ ûåïÇÙÇ½³óáõÙÁ, Éá·ÇëïÇÏ³ÛÇ ¨ ÷³ëï³ÃÕÃ³ßñç³Ý³éáõÃÛ³Ý Í³Ëë»ñÇ Ïñ×³ïáõÙÁ, Ñ³×³Ëáñ¹Ý»ñÇ ëå³ë³ñÏÙ³Ý áñ³ÏÇ µ³ñÓñ³óáõÙÁ ¨ ³ÛÉÝ</a:t>
            </a:r>
            <a:r>
              <a:rPr lang="en-US" sz="2000" dirty="0" smtClean="0">
                <a:latin typeface="Arial Armenian" pitchFamily="34" charset="0"/>
              </a:rPr>
              <a:t>:</a:t>
            </a:r>
          </a:p>
          <a:p>
            <a:pPr indent="457200" algn="just"/>
            <a:endParaRPr lang="en-US" dirty="0">
              <a:latin typeface="Arial Armenian" pitchFamily="34" charset="0"/>
            </a:endParaRPr>
          </a:p>
          <a:p>
            <a:pPr marL="62865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ì³×³éùÇ Ï³é³í³ñÙ³Ý Ñ³Ù³Ï³ñ·Ç ÑÇÙÝ³Ï³Ý ¿</a:t>
            </a:r>
            <a:r>
              <a:rPr lang="en-US" sz="2000" dirty="0" err="1">
                <a:latin typeface="Arial Armenian" pitchFamily="34" charset="0"/>
              </a:rPr>
              <a:t>É»Ù»ÝïÝ»ñÝ</a:t>
            </a:r>
            <a:r>
              <a:rPr lang="en-US" sz="2000" dirty="0">
                <a:latin typeface="Arial Armenian" pitchFamily="34" charset="0"/>
              </a:rPr>
              <a:t> »Ý.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Ð³×³Ëáñ¹Ý»ñÇÝ ËÙµ»</a:t>
            </a:r>
            <a:r>
              <a:rPr lang="en-US" sz="2000" dirty="0" err="1">
                <a:latin typeface="Arial Armenian" pitchFamily="34" charset="0"/>
              </a:rPr>
              <a:t>ñÇÝ</a:t>
            </a:r>
            <a:r>
              <a:rPr lang="en-US" sz="2000" dirty="0">
                <a:latin typeface="Arial Armenian" pitchFamily="34" charset="0"/>
              </a:rPr>
              <a:t> Ñ³Ù³å³ï³ëË³Ý»óí³Í ¿É»ÏïñáÝ³ÛÇÝ ·Ý³óáõó³Ï-Ï³ï³Éá·Ý»ñÇ Ï³é³í³ñÙ³Ý Ñ³Ù³Ï³ñ·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Ð³×³Ëáñ¹Ý»ñÇ ïíÛ³ÉÝ»ñÇ Ï³é³í³ñÙ³Ý Ñ³Ù³Ï³ñ· (Ñ³×³Ëáñ¹Ý»ñÇ ïíÛ³ÉÝ»ñÇ µ³½³)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¾Âê ï»ËÝáÉá·Ç³Ý»ñÇ ÏÇñ³éÙ³Ùµ ¿É»ÏïñáÝ³ÛÇÝ ÷³ëï³ÃÕÃ³ßñç³Ý³éáõÃÛ³Ý Ñ³Ù³Ï³ñ·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Èá·ÇëïÇÏ³ÛÇ Ï³é³í³ñÙ³Ý Ñ³Ù³Ï³ñ</a:t>
            </a:r>
            <a:r>
              <a:rPr lang="en-US" sz="2000" dirty="0" smtClean="0">
                <a:latin typeface="Arial Armenian" pitchFamily="34" charset="0"/>
              </a:rPr>
              <a:t>·</a:t>
            </a:r>
            <a:endParaRPr lang="en-US" sz="20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01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692696"/>
            <a:ext cx="756084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ì×³ñ³ÛÇÝ Ñ³Ù³Ï³ñ·»ñ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¶áñÍ³ñùÝ»ñÇ í³ñÏ³íáñÙ³Ý ¨ ³å³Ñáí³·ñÙ³Ý Ñ³Ù³Ï³ñ·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´»ù-</a:t>
            </a:r>
            <a:r>
              <a:rPr lang="en-US" sz="2000" dirty="0" err="1">
                <a:latin typeface="Arial Armenian" pitchFamily="34" charset="0"/>
              </a:rPr>
              <a:t>ûýÇëÇ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>
                <a:latin typeface="Arial Armenian" pitchFamily="34" charset="0"/>
              </a:rPr>
              <a:t>Ñ»ï</a:t>
            </a:r>
            <a:r>
              <a:rPr lang="en-US" sz="2000" dirty="0">
                <a:latin typeface="Arial Armenian" pitchFamily="34" charset="0"/>
              </a:rPr>
              <a:t> ÇÝï»·ñÙ³Ý Ùá¹áõÉ. Ñ³ßí³éÙ³Ý (Ñ³ßí³å³Ñ³Ï³Ý, å³Ñ»ëïÝ»ñÇ) Ñ³Ù³Ï³ñ·»ñ ¨ ³ñï³¹ñáõÃÛ³Ý Ï³é³í³ñÙ³Ý Ñ³Ù³Ï³ñ·»ñ</a:t>
            </a: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ä³ïí»ñÝ»ñÇ Çñ³Ï³Ý³óÙ³Ý Ñ³Ù³Ï³ñ·, </a:t>
            </a:r>
            <a:r>
              <a:rPr lang="en-US" sz="2000" dirty="0" err="1">
                <a:latin typeface="Arial Armenian" pitchFamily="34" charset="0"/>
              </a:rPr>
              <a:t>áñÁ</a:t>
            </a:r>
            <a:r>
              <a:rPr lang="en-US" sz="2000" dirty="0">
                <a:latin typeface="Arial Armenian" pitchFamily="34" charset="0"/>
              </a:rPr>
              <a:t> Ñ³×³Ëáñ¹Ý»ñÇÝ Çñ³óíáÕ ³ñï³¹ñ³ÝùÝ»ñÇ í»ñ³µ»ñÛ³É ÇÝýáñÙ³óÇ³ÛÇó </a:t>
            </a:r>
            <a:r>
              <a:rPr lang="en-US" sz="2000" dirty="0" err="1">
                <a:latin typeface="Arial Armenian" pitchFamily="34" charset="0"/>
              </a:rPr>
              <a:t>û·ïí»Éáõ</a:t>
            </a:r>
            <a:r>
              <a:rPr lang="en-US" sz="2000" dirty="0">
                <a:latin typeface="Arial Armenian" pitchFamily="34" charset="0"/>
              </a:rPr>
              <a:t> áõÕÕ³ÏÇ </a:t>
            </a:r>
            <a:r>
              <a:rPr lang="en-US" sz="2000" dirty="0" err="1">
                <a:latin typeface="Arial Armenian" pitchFamily="34" charset="0"/>
              </a:rPr>
              <a:t>ÙáõïùÇ</a:t>
            </a:r>
            <a:r>
              <a:rPr lang="en-US" sz="2000" dirty="0">
                <a:latin typeface="Arial Armenian" pitchFamily="34" charset="0"/>
              </a:rPr>
              <a:t> ÑÝ³ñ³íáñáõÃÛáõÝ ¿ </a:t>
            </a:r>
            <a:r>
              <a:rPr lang="en-US" sz="2000" dirty="0" err="1">
                <a:latin typeface="Arial Armenian" pitchFamily="34" charset="0"/>
              </a:rPr>
              <a:t>ÁÝÓ»éáõÙ</a:t>
            </a:r>
            <a:endParaRPr lang="en-US" sz="2000" dirty="0">
              <a:latin typeface="Arial Armenian" pitchFamily="34" charset="0"/>
            </a:endParaRPr>
          </a:p>
          <a:p>
            <a:pPr marL="628650" lvl="0" indent="-285750" algn="just">
              <a:buFont typeface="Arial" pitchFamily="34" charset="0"/>
              <a:buChar char="•"/>
            </a:pPr>
            <a:r>
              <a:rPr lang="en-US" sz="2000" dirty="0">
                <a:latin typeface="Arial Armenian" pitchFamily="34" charset="0"/>
              </a:rPr>
              <a:t>îíÛ³ÉÝ»ñÇ ³Ýíï³Ý·áõÃÛ³Ý Ñ³Ù³Ï³ñ·</a:t>
            </a:r>
          </a:p>
        </p:txBody>
      </p:sp>
      <p:pic>
        <p:nvPicPr>
          <p:cNvPr id="2050" name="Picture 2" descr="F:\Education\e-commerce\Images\whatsnext08_behaveyourselfdot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71528"/>
            <a:ext cx="23336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6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340768"/>
            <a:ext cx="7200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/>
            <a:r>
              <a:rPr lang="en-US" smtClean="0">
                <a:latin typeface="Arial Armenian" pitchFamily="34" charset="0"/>
              </a:rPr>
              <a:t>Ä³Ù³Ý³Ï³ÏÇó </a:t>
            </a:r>
            <a:r>
              <a:rPr lang="en-US" dirty="0">
                <a:latin typeface="Arial Armenian" pitchFamily="34" charset="0"/>
              </a:rPr>
              <a:t>ßáõÏ³ÛáõÙ ³ñï³¹ñ³Ï³Ý Ó»éÝ³ñÏáõÃÛáõÝÝ»ñÇ Ñ³çáÕáõÃÛáõÝÁ Ù»Í³Ù³ë³Ùµ Ï³Ëí³Í ¿ áõÕÕ³ÏÇ í³×³éùÇ É³ÛÝ ó³ÝóÇ ³éÏ³ÛáõÃÛáõÝÇó: ØÇçÝáñ¹Ý»ñÇ Í³é³ÛáõÃÛáõÝÝ»ñÇó Ññ³Å³ñí»ÉÁ Ýí³½»óÝáõÙ ¿ ³ñï³¹ñ³ÝùÇ ·ÇÝÁ ¨ Ñ³×³Ëáñ¹Ç Ñ³Ù³ñ ¹³ñÓÝáõÙ ³ÛÝ ³é³í»É ·ñ³íÇã, </a:t>
            </a:r>
            <a:r>
              <a:rPr lang="en-US" dirty="0" err="1">
                <a:latin typeface="Arial Armenian" pitchFamily="34" charset="0"/>
              </a:rPr>
              <a:t>ÇÝãÝ</a:t>
            </a:r>
            <a:r>
              <a:rPr lang="en-US" dirty="0">
                <a:latin typeface="Arial Armenian" pitchFamily="34" charset="0"/>
              </a:rPr>
              <a:t> ¿É </a:t>
            </a:r>
            <a:r>
              <a:rPr lang="en-US" dirty="0" err="1">
                <a:latin typeface="Arial Armenian" pitchFamily="34" charset="0"/>
              </a:rPr>
              <a:t>Çñ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Ñ»ñÃÇÝ</a:t>
            </a:r>
            <a:r>
              <a:rPr lang="en-US" dirty="0">
                <a:latin typeface="Arial Armenian" pitchFamily="34" charset="0"/>
              </a:rPr>
              <a:t> Ñ³Ý·»óÝáõÙ ¿ ßñç³Ý³éáõÃÛ³Ý Ù»Í³óÙ³Ý, ¨, Ñ»ï¨³µ³ñ Ó»éÝ³ñÏáõÃÛ³Ý ß³ÑáõÛÃÇ ³×ÇÝ: </a:t>
            </a:r>
            <a:r>
              <a:rPr lang="en-US" dirty="0" smtClean="0">
                <a:latin typeface="Arial Armenian" pitchFamily="34" charset="0"/>
              </a:rPr>
              <a:t>ÐÝ³ñ³íáñ </a:t>
            </a:r>
            <a:r>
              <a:rPr lang="en-US" dirty="0">
                <a:latin typeface="Arial Armenian" pitchFamily="34" charset="0"/>
              </a:rPr>
              <a:t>¿ </a:t>
            </a:r>
            <a:r>
              <a:rPr lang="en-US" dirty="0" err="1">
                <a:latin typeface="Arial Armenian" pitchFamily="34" charset="0"/>
              </a:rPr>
              <a:t>Áëï</a:t>
            </a:r>
            <a:r>
              <a:rPr lang="en-US" dirty="0">
                <a:latin typeface="Arial Armenian" pitchFamily="34" charset="0"/>
              </a:rPr>
              <a:t> ï³ñ³Í³ßñç³ÝÝ»ñÇ µ³ßËí³Í ¹ÇëÃñÇµÛáõÃáñÝ»ñÇ </a:t>
            </a:r>
            <a:r>
              <a:rPr lang="en-US" dirty="0" err="1">
                <a:latin typeface="Arial Armenian" pitchFamily="34" charset="0"/>
              </a:rPr>
              <a:t>Ñ»ï</a:t>
            </a:r>
            <a:r>
              <a:rPr lang="en-US" dirty="0">
                <a:latin typeface="Arial Armenian" pitchFamily="34" charset="0"/>
              </a:rPr>
              <a:t> </a:t>
            </a:r>
            <a:r>
              <a:rPr lang="en-US" dirty="0" err="1">
                <a:latin typeface="Arial Armenian" pitchFamily="34" charset="0"/>
              </a:rPr>
              <a:t>ÏáÙ»ñóÇáÝ</a:t>
            </a:r>
            <a:r>
              <a:rPr lang="en-US" dirty="0">
                <a:latin typeface="Arial Armenian" pitchFamily="34" charset="0"/>
              </a:rPr>
              <a:t> ¿É»ÏïñáÝ³ÛÇÝ Ñ³Ù³·áñÍ³ÏóáõÃÛ³Ý Ï³½Ù³Ï»ñåáõÙ: ²Ûë ¹»åùáõÙ ¿É»ÏïñáÝ³ÛÇÝ ÏáÙ»ñóÇ³ÛÇ Ñ³Ù³Ï³ñ·»ñÇ ËÝ¹ñÇÝ ¿ ÷áË³Ýó»É ÙÇÙÛ³Ýó</a:t>
            </a:r>
            <a:r>
              <a:rPr lang="en-US" dirty="0" smtClean="0">
                <a:latin typeface="Arial Armenian" pitchFamily="34" charset="0"/>
              </a:rPr>
              <a:t>.</a:t>
            </a:r>
          </a:p>
          <a:p>
            <a:pPr algn="just"/>
            <a:endParaRPr lang="en-US" dirty="0">
              <a:latin typeface="Arial Armenian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å³ïí»ñÝ»ñÝ </a:t>
            </a:r>
            <a:r>
              <a:rPr lang="en-US" b="1" dirty="0" err="1">
                <a:latin typeface="Arial Armenian" pitchFamily="34" charset="0"/>
              </a:rPr>
              <a:t>Áëï</a:t>
            </a:r>
            <a:r>
              <a:rPr lang="en-US" b="1" dirty="0">
                <a:latin typeface="Arial Armenian" pitchFamily="34" charset="0"/>
              </a:rPr>
              <a:t> ï³ñ³Í³ßñç³Ý³ÛÇÝ µ³ßËí³ÍáõÃÛ³Ý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b="1" dirty="0">
                <a:latin typeface="Arial Armenian" pitchFamily="34" charset="0"/>
              </a:rPr>
              <a:t>ï³ñµ»ñ í³Ûñ»ñáõÙ ï»Õ³Ï³Ûí³Í å³Ñ»ëïÝ»ñÇ Ï³ñ·³íÇ×³ÏÝ»ñÁ</a:t>
            </a:r>
          </a:p>
        </p:txBody>
      </p:sp>
    </p:spTree>
    <p:extLst>
      <p:ext uri="{BB962C8B-B14F-4D97-AF65-F5344CB8AC3E}">
        <p14:creationId xmlns:p14="http://schemas.microsoft.com/office/powerpoint/2010/main" val="40060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762646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5576" y="6133946"/>
            <a:ext cx="8386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err="1" smtClean="0">
                <a:latin typeface="Arial Armenian" pitchFamily="34" charset="0"/>
              </a:rPr>
              <a:t>ÆÝï»ñÝ»ï</a:t>
            </a:r>
            <a:r>
              <a:rPr lang="en-US" i="1" dirty="0">
                <a:latin typeface="Arial Armenian" pitchFamily="34" charset="0"/>
              </a:rPr>
              <a:t> </a:t>
            </a:r>
            <a:r>
              <a:rPr lang="en-US" i="1" dirty="0" smtClean="0">
                <a:latin typeface="Arial Armenian" pitchFamily="34" charset="0"/>
              </a:rPr>
              <a:t>³é¨ïñáõÙ ¹ÇëÃñÇµÛáõÃáñ³Ï³Ý </a:t>
            </a:r>
            <a:r>
              <a:rPr lang="en-US" i="1" dirty="0">
                <a:latin typeface="Arial Armenian" pitchFamily="34" charset="0"/>
              </a:rPr>
              <a:t>Ñ³Ù³Ï³ñ·Ç Ï³éáõóí³ÍùÁ</a:t>
            </a:r>
            <a:endParaRPr lang="en-US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089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1667</Words>
  <Application>Microsoft Office PowerPoint</Application>
  <PresentationFormat>On-screen Show (4:3)</PresentationFormat>
  <Paragraphs>91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¾É»ÏïñáÝ³ÛÇÝ ÏáÙ»ñóÇ³ÛÇ Ñ³Ù³Ï³ñ·»ñÁ B2B Ñ³ïí³ÍáõÙ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HG</dc:creator>
  <cp:lastModifiedBy>HG</cp:lastModifiedBy>
  <cp:revision>81</cp:revision>
  <dcterms:created xsi:type="dcterms:W3CDTF">2012-10-27T18:12:22Z</dcterms:created>
  <dcterms:modified xsi:type="dcterms:W3CDTF">2012-12-15T20:43:13Z</dcterms:modified>
</cp:coreProperties>
</file>